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6"/>
  </p:notesMasterIdLst>
  <p:sldIdLst>
    <p:sldId id="256" r:id="rId2"/>
    <p:sldId id="259" r:id="rId3"/>
    <p:sldId id="260" r:id="rId4"/>
    <p:sldId id="303" r:id="rId5"/>
    <p:sldId id="305" r:id="rId6"/>
    <p:sldId id="306" r:id="rId7"/>
    <p:sldId id="308" r:id="rId8"/>
    <p:sldId id="336" r:id="rId9"/>
    <p:sldId id="309" r:id="rId10"/>
    <p:sldId id="310" r:id="rId11"/>
    <p:sldId id="311" r:id="rId12"/>
    <p:sldId id="307" r:id="rId13"/>
    <p:sldId id="312" r:id="rId14"/>
    <p:sldId id="314" r:id="rId15"/>
    <p:sldId id="335" r:id="rId16"/>
    <p:sldId id="316" r:id="rId17"/>
    <p:sldId id="315" r:id="rId18"/>
    <p:sldId id="317" r:id="rId19"/>
    <p:sldId id="318" r:id="rId20"/>
    <p:sldId id="319" r:id="rId21"/>
    <p:sldId id="320" r:id="rId22"/>
    <p:sldId id="321" r:id="rId23"/>
    <p:sldId id="276" r:id="rId24"/>
    <p:sldId id="325" r:id="rId25"/>
    <p:sldId id="326" r:id="rId26"/>
    <p:sldId id="327" r:id="rId27"/>
    <p:sldId id="328" r:id="rId28"/>
    <p:sldId id="330" r:id="rId29"/>
    <p:sldId id="331" r:id="rId30"/>
    <p:sldId id="333" r:id="rId31"/>
    <p:sldId id="334" r:id="rId32"/>
    <p:sldId id="323" r:id="rId33"/>
    <p:sldId id="322"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65"/>
    <p:restoredTop sz="94674"/>
  </p:normalViewPr>
  <p:slideViewPr>
    <p:cSldViewPr snapToGrid="0" snapToObjects="1">
      <p:cViewPr varScale="1">
        <p:scale>
          <a:sx n="111" d="100"/>
          <a:sy n="111" d="100"/>
        </p:scale>
        <p:origin x="64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57CA-DFA1-449F-881A-AF0168DEFA9F}"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FF27F-7D70-46FB-8B24-A466DC54C703}" type="slidenum">
              <a:rPr lang="en-US" smtClean="0"/>
              <a:t>‹#›</a:t>
            </a:fld>
            <a:endParaRPr lang="en-US"/>
          </a:p>
        </p:txBody>
      </p:sp>
    </p:spTree>
    <p:extLst>
      <p:ext uri="{BB962C8B-B14F-4D97-AF65-F5344CB8AC3E}">
        <p14:creationId xmlns:p14="http://schemas.microsoft.com/office/powerpoint/2010/main" val="343643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1993B75-1F82-864F-BEEB-20B73F1A64B2}"/>
              </a:ext>
            </a:extLst>
          </p:cNvPr>
          <p:cNvSpPr>
            <a:spLocks noGrp="1"/>
          </p:cNvSpPr>
          <p:nvPr>
            <p:ph type="title"/>
          </p:nvPr>
        </p:nvSpPr>
        <p:spPr>
          <a:xfrm>
            <a:off x="413951" y="2866393"/>
            <a:ext cx="11491782" cy="1265967"/>
          </a:xfrm>
          <a:prstGeom prst="rect">
            <a:avLst/>
          </a:prstGeom>
        </p:spPr>
        <p:txBody>
          <a:bodyPr anchor="ctr">
            <a:normAutofit/>
          </a:bodyPr>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12C55C62-4E4C-D74F-9F88-FBBFEC6F5244}"/>
              </a:ext>
            </a:extLst>
          </p:cNvPr>
          <p:cNvSpPr>
            <a:spLocks noGrp="1"/>
          </p:cNvSpPr>
          <p:nvPr>
            <p:ph type="body" sz="quarter" idx="10" hasCustomPrompt="1"/>
          </p:nvPr>
        </p:nvSpPr>
        <p:spPr>
          <a:xfrm>
            <a:off x="414338" y="4132263"/>
            <a:ext cx="11491912" cy="631825"/>
          </a:xfrm>
        </p:spPr>
        <p:txBody>
          <a:bodyPr>
            <a:noAutofit/>
          </a:bodyPr>
          <a:lstStyle>
            <a:lvl1pPr algn="ctr">
              <a:buNone/>
              <a:defRPr sz="2000">
                <a:solidFill>
                  <a:schemeClr val="bg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en-US" dirty="0"/>
              <a:t>Click to edit Master subtitle styles</a:t>
            </a:r>
          </a:p>
        </p:txBody>
      </p:sp>
    </p:spTree>
    <p:extLst>
      <p:ext uri="{BB962C8B-B14F-4D97-AF65-F5344CB8AC3E}">
        <p14:creationId xmlns:p14="http://schemas.microsoft.com/office/powerpoint/2010/main" val="270864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DFF7B-8EB7-E944-81D6-BFFF3641FBCD}"/>
              </a:ext>
            </a:extLst>
          </p:cNvPr>
          <p:cNvSpPr>
            <a:spLocks noGrp="1"/>
          </p:cNvSpPr>
          <p:nvPr>
            <p:ph sz="half" idx="1"/>
          </p:nvPr>
        </p:nvSpPr>
        <p:spPr>
          <a:xfrm>
            <a:off x="350109" y="1837987"/>
            <a:ext cx="5669691" cy="41550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15B0ADA-C7B4-8746-A253-DB8CA8DCE9FA}"/>
              </a:ext>
            </a:extLst>
          </p:cNvPr>
          <p:cNvSpPr>
            <a:spLocks noGrp="1"/>
          </p:cNvSpPr>
          <p:nvPr>
            <p:ph sz="half" idx="2"/>
          </p:nvPr>
        </p:nvSpPr>
        <p:spPr>
          <a:xfrm>
            <a:off x="6172199" y="1837987"/>
            <a:ext cx="5669691" cy="41550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7230114D-1CB3-5043-8089-B69E806697D3}"/>
              </a:ext>
            </a:extLst>
          </p:cNvPr>
          <p:cNvSpPr>
            <a:spLocks noGrp="1"/>
          </p:cNvSpPr>
          <p:nvPr>
            <p:ph type="title"/>
          </p:nvPr>
        </p:nvSpPr>
        <p:spPr>
          <a:xfrm>
            <a:off x="350109" y="315698"/>
            <a:ext cx="11491782" cy="1265967"/>
          </a:xfrm>
          <a:prstGeom prst="rect">
            <a:avLst/>
          </a:prstGeom>
        </p:spPr>
        <p:txBody>
          <a:bodyPr anchor="ct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064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 Blank G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1C3523-86E2-7C42-9068-7F65C52C47D2}"/>
              </a:ext>
            </a:extLst>
          </p:cNvPr>
          <p:cNvSpPr>
            <a:spLocks noGrp="1"/>
          </p:cNvSpPr>
          <p:nvPr>
            <p:ph type="title"/>
          </p:nvPr>
        </p:nvSpPr>
        <p:spPr>
          <a:xfrm>
            <a:off x="350109" y="315698"/>
            <a:ext cx="11491782" cy="1265967"/>
          </a:xfrm>
          <a:prstGeom prst="rect">
            <a:avLst/>
          </a:prstGeom>
        </p:spPr>
        <p:txBody>
          <a:bodyPr anchor="ct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B59F3ED9-8339-7A4F-9545-D213ED742FB6}"/>
              </a:ext>
            </a:extLst>
          </p:cNvPr>
          <p:cNvSpPr>
            <a:spLocks noGrp="1"/>
          </p:cNvSpPr>
          <p:nvPr>
            <p:ph sz="half" idx="1"/>
          </p:nvPr>
        </p:nvSpPr>
        <p:spPr>
          <a:xfrm>
            <a:off x="350109" y="2171621"/>
            <a:ext cx="5669691" cy="43706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E10A489A-4F67-2340-91D6-36B26B7135AB}"/>
              </a:ext>
            </a:extLst>
          </p:cNvPr>
          <p:cNvSpPr>
            <a:spLocks noGrp="1"/>
          </p:cNvSpPr>
          <p:nvPr>
            <p:ph sz="half" idx="2"/>
          </p:nvPr>
        </p:nvSpPr>
        <p:spPr>
          <a:xfrm>
            <a:off x="6172199" y="2171621"/>
            <a:ext cx="5669691" cy="43706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67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F683ED-D9E1-684F-B26F-349E45540335}"/>
              </a:ext>
            </a:extLst>
          </p:cNvPr>
          <p:cNvSpPr>
            <a:spLocks noGrp="1"/>
          </p:cNvSpPr>
          <p:nvPr>
            <p:ph type="title"/>
          </p:nvPr>
        </p:nvSpPr>
        <p:spPr>
          <a:xfrm>
            <a:off x="350109" y="315698"/>
            <a:ext cx="11491782" cy="1265967"/>
          </a:xfrm>
          <a:prstGeom prst="rect">
            <a:avLst/>
          </a:prstGeom>
        </p:spPr>
        <p:txBody>
          <a:bodyPr anchor="ctr"/>
          <a:lstStyle>
            <a:lvl1pPr>
              <a:defRPr b="1" i="0">
                <a:solidFill>
                  <a:srgbClr val="009A4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D888CDA0-28B2-1142-AF5D-85401A507355}"/>
              </a:ext>
            </a:extLst>
          </p:cNvPr>
          <p:cNvSpPr>
            <a:spLocks noGrp="1"/>
          </p:cNvSpPr>
          <p:nvPr>
            <p:ph type="body" idx="1"/>
          </p:nvPr>
        </p:nvSpPr>
        <p:spPr>
          <a:xfrm>
            <a:off x="345990" y="1791729"/>
            <a:ext cx="5597610" cy="453855"/>
          </a:xfrm>
          <a:prstGeom prst="rect">
            <a:avLst/>
          </a:prstGeom>
        </p:spPr>
        <p:txBody>
          <a:bodyPr anchor="t"/>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a:extLst>
              <a:ext uri="{FF2B5EF4-FFF2-40B4-BE49-F238E27FC236}">
                <a16:creationId xmlns:a16="http://schemas.microsoft.com/office/drawing/2014/main" id="{DC2BCD1E-0073-2344-B1EC-B08CA8BD60AF}"/>
              </a:ext>
            </a:extLst>
          </p:cNvPr>
          <p:cNvSpPr>
            <a:spLocks noGrp="1"/>
          </p:cNvSpPr>
          <p:nvPr>
            <p:ph sz="half" idx="2"/>
          </p:nvPr>
        </p:nvSpPr>
        <p:spPr>
          <a:xfrm>
            <a:off x="345990" y="2245585"/>
            <a:ext cx="5597610" cy="429671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84793F5A-91E1-9145-BC8C-E59527CC9EA6}"/>
              </a:ext>
            </a:extLst>
          </p:cNvPr>
          <p:cNvSpPr>
            <a:spLocks noGrp="1"/>
          </p:cNvSpPr>
          <p:nvPr>
            <p:ph sz="quarter" idx="4"/>
          </p:nvPr>
        </p:nvSpPr>
        <p:spPr>
          <a:xfrm>
            <a:off x="6240163" y="2255110"/>
            <a:ext cx="5597610" cy="429671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69C6ED90-CCB5-E847-A356-92FD6BA47EB6}"/>
              </a:ext>
            </a:extLst>
          </p:cNvPr>
          <p:cNvSpPr>
            <a:spLocks noGrp="1"/>
          </p:cNvSpPr>
          <p:nvPr>
            <p:ph type="body" idx="10"/>
          </p:nvPr>
        </p:nvSpPr>
        <p:spPr>
          <a:xfrm>
            <a:off x="6240163" y="1791729"/>
            <a:ext cx="5597610" cy="453855"/>
          </a:xfrm>
          <a:prstGeom prst="rect">
            <a:avLst/>
          </a:prstGeom>
        </p:spPr>
        <p:txBody>
          <a:bodyPr anchor="t"/>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39650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Content Slide - Green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A954C1-DD6B-3B41-8D09-7805E4A3161C}"/>
              </a:ext>
            </a:extLst>
          </p:cNvPr>
          <p:cNvSpPr>
            <a:spLocks noGrp="1"/>
          </p:cNvSpPr>
          <p:nvPr>
            <p:ph type="title"/>
          </p:nvPr>
        </p:nvSpPr>
        <p:spPr>
          <a:xfrm>
            <a:off x="428625" y="1198606"/>
            <a:ext cx="3463754" cy="1699054"/>
          </a:xfrm>
          <a:prstGeom prst="rect">
            <a:avLst/>
          </a:prstGeom>
        </p:spPr>
        <p:txBody>
          <a:bodyPr anchor="b"/>
          <a:lstStyle>
            <a:lvl1pPr>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3">
            <a:extLst>
              <a:ext uri="{FF2B5EF4-FFF2-40B4-BE49-F238E27FC236}">
                <a16:creationId xmlns:a16="http://schemas.microsoft.com/office/drawing/2014/main" id="{9E30DEBC-2133-FD4A-85C7-E86D7C122BE0}"/>
              </a:ext>
            </a:extLst>
          </p:cNvPr>
          <p:cNvSpPr>
            <a:spLocks noGrp="1"/>
          </p:cNvSpPr>
          <p:nvPr>
            <p:ph type="body" sz="half" idx="2"/>
          </p:nvPr>
        </p:nvSpPr>
        <p:spPr>
          <a:xfrm>
            <a:off x="428625" y="2908256"/>
            <a:ext cx="3463754" cy="35666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Content Placeholder 2">
            <a:extLst>
              <a:ext uri="{FF2B5EF4-FFF2-40B4-BE49-F238E27FC236}">
                <a16:creationId xmlns:a16="http://schemas.microsoft.com/office/drawing/2014/main" id="{F3ABB3B5-AE59-4841-A13C-F1F9E92D2A04}"/>
              </a:ext>
            </a:extLst>
          </p:cNvPr>
          <p:cNvSpPr>
            <a:spLocks noGrp="1"/>
          </p:cNvSpPr>
          <p:nvPr>
            <p:ph idx="1"/>
          </p:nvPr>
        </p:nvSpPr>
        <p:spPr>
          <a:xfrm>
            <a:off x="5213523" y="1257302"/>
            <a:ext cx="6172200" cy="46739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776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Double Content Slide - Blank Green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165D-AC6C-4743-A16D-EBBC1EAAD744}"/>
              </a:ext>
            </a:extLst>
          </p:cNvPr>
          <p:cNvSpPr>
            <a:spLocks noGrp="1"/>
          </p:cNvSpPr>
          <p:nvPr>
            <p:ph type="title"/>
          </p:nvPr>
        </p:nvSpPr>
        <p:spPr>
          <a:xfrm>
            <a:off x="428625" y="407774"/>
            <a:ext cx="3463754" cy="1699054"/>
          </a:xfrm>
          <a:prstGeom prst="rect">
            <a:avLst/>
          </a:prstGeom>
        </p:spPr>
        <p:txBody>
          <a:bodyPr anchor="b"/>
          <a:lstStyle>
            <a:lvl1pPr>
              <a:defRPr sz="4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0F113-7C17-5140-861B-24B618A53E77}"/>
              </a:ext>
            </a:extLst>
          </p:cNvPr>
          <p:cNvSpPr>
            <a:spLocks noGrp="1"/>
          </p:cNvSpPr>
          <p:nvPr>
            <p:ph idx="1"/>
          </p:nvPr>
        </p:nvSpPr>
        <p:spPr>
          <a:xfrm>
            <a:off x="5213523" y="125730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8E900CF-71BB-CF46-B3A8-E10763AF6FD9}"/>
              </a:ext>
            </a:extLst>
          </p:cNvPr>
          <p:cNvSpPr>
            <a:spLocks noGrp="1"/>
          </p:cNvSpPr>
          <p:nvPr>
            <p:ph type="body" sz="half" idx="2"/>
          </p:nvPr>
        </p:nvSpPr>
        <p:spPr>
          <a:xfrm>
            <a:off x="428625" y="2117424"/>
            <a:ext cx="3463754" cy="43328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8596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Whit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DDC5-D844-CC49-8475-8E90A3ABCE71}"/>
              </a:ext>
            </a:extLst>
          </p:cNvPr>
          <p:cNvSpPr>
            <a:spLocks noGrp="1"/>
          </p:cNvSpPr>
          <p:nvPr>
            <p:ph type="title"/>
          </p:nvPr>
        </p:nvSpPr>
        <p:spPr>
          <a:xfrm>
            <a:off x="518984" y="457200"/>
            <a:ext cx="4253041" cy="1600200"/>
          </a:xfrm>
          <a:prstGeom prst="rect">
            <a:avLst/>
          </a:prstGeom>
        </p:spPr>
        <p:txBody>
          <a:bodyPr anchor="b"/>
          <a:lstStyle>
            <a:lvl1pPr>
              <a:defRPr sz="4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BA2E7E59-108A-A14D-A303-40631431937E}"/>
              </a:ext>
            </a:extLst>
          </p:cNvPr>
          <p:cNvSpPr>
            <a:spLocks noGrp="1"/>
          </p:cNvSpPr>
          <p:nvPr>
            <p:ph type="pic" idx="1"/>
          </p:nvPr>
        </p:nvSpPr>
        <p:spPr>
          <a:xfrm>
            <a:off x="5183188" y="987425"/>
            <a:ext cx="6489828"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D918E2-8D82-3E4F-86F3-4D9FF229B4E7}"/>
              </a:ext>
            </a:extLst>
          </p:cNvPr>
          <p:cNvSpPr>
            <a:spLocks noGrp="1"/>
          </p:cNvSpPr>
          <p:nvPr>
            <p:ph type="body" sz="half" idx="2"/>
          </p:nvPr>
        </p:nvSpPr>
        <p:spPr>
          <a:xfrm>
            <a:off x="518984" y="2057400"/>
            <a:ext cx="4253041"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7771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F4D4E92-2499-8F47-9B92-AE3273D6421B}"/>
              </a:ext>
            </a:extLst>
          </p:cNvPr>
          <p:cNvSpPr>
            <a:spLocks noGrp="1"/>
          </p:cNvSpPr>
          <p:nvPr>
            <p:ph type="title"/>
          </p:nvPr>
        </p:nvSpPr>
        <p:spPr>
          <a:xfrm>
            <a:off x="413951" y="2866393"/>
            <a:ext cx="11491782" cy="1265967"/>
          </a:xfrm>
          <a:prstGeom prst="rect">
            <a:avLst/>
          </a:prstGeom>
        </p:spPr>
        <p:txBody>
          <a:bodyPr anchor="ctr">
            <a:normAutofit/>
          </a:bodyPr>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2241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Blank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744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Blank Green">
    <p:bg>
      <p:bgPr>
        <a:solidFill>
          <a:srgbClr val="009A4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840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CD047F-48CB-43B1-BD4E-06806C5B18E4}" type="slidenum">
              <a:rPr lang="en-US"/>
              <a:pPr/>
              <a:t>‹#›</a:t>
            </a:fld>
            <a:endParaRPr lang="en-US"/>
          </a:p>
        </p:txBody>
      </p:sp>
    </p:spTree>
    <p:extLst>
      <p:ext uri="{BB962C8B-B14F-4D97-AF65-F5344CB8AC3E}">
        <p14:creationId xmlns:p14="http://schemas.microsoft.com/office/powerpoint/2010/main" val="104003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 G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5984A4E-9219-5248-BE84-26F0E648281B}"/>
              </a:ext>
            </a:extLst>
          </p:cNvPr>
          <p:cNvSpPr>
            <a:spLocks noGrp="1"/>
          </p:cNvSpPr>
          <p:nvPr>
            <p:ph type="title"/>
          </p:nvPr>
        </p:nvSpPr>
        <p:spPr>
          <a:xfrm>
            <a:off x="350109" y="315698"/>
            <a:ext cx="11491782" cy="1265967"/>
          </a:xfrm>
          <a:prstGeom prst="rect">
            <a:avLst/>
          </a:prstGeom>
        </p:spPr>
        <p:txBody>
          <a:bodyPr anchor="ct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820C13D4-63AE-7C4D-A066-B5C8246095F1}"/>
              </a:ext>
            </a:extLst>
          </p:cNvPr>
          <p:cNvSpPr>
            <a:spLocks noGrp="1"/>
          </p:cNvSpPr>
          <p:nvPr>
            <p:ph idx="1"/>
          </p:nvPr>
        </p:nvSpPr>
        <p:spPr>
          <a:xfrm>
            <a:off x="350109" y="2174789"/>
            <a:ext cx="11491782" cy="379352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032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G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9CB275-21B9-AA40-AD09-998563A30B1F}"/>
              </a:ext>
            </a:extLst>
          </p:cNvPr>
          <p:cNvSpPr>
            <a:spLocks noGrp="1"/>
          </p:cNvSpPr>
          <p:nvPr>
            <p:ph type="body" idx="1"/>
          </p:nvPr>
        </p:nvSpPr>
        <p:spPr>
          <a:xfrm>
            <a:off x="345990" y="2137718"/>
            <a:ext cx="5597610" cy="453855"/>
          </a:xfrm>
          <a:prstGeom prst="rect">
            <a:avLst/>
          </a:prstGeom>
        </p:spPr>
        <p:txBody>
          <a:bodyPr anchor="t"/>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634723-A922-C64B-B61D-894A47D5455C}"/>
              </a:ext>
            </a:extLst>
          </p:cNvPr>
          <p:cNvSpPr>
            <a:spLocks noGrp="1"/>
          </p:cNvSpPr>
          <p:nvPr>
            <p:ph sz="half" idx="2"/>
          </p:nvPr>
        </p:nvSpPr>
        <p:spPr>
          <a:xfrm>
            <a:off x="345990" y="2591574"/>
            <a:ext cx="5597610" cy="331495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DF76F3DC-82CA-724D-9986-4CCBC146D051}"/>
              </a:ext>
            </a:extLst>
          </p:cNvPr>
          <p:cNvSpPr>
            <a:spLocks noGrp="1"/>
          </p:cNvSpPr>
          <p:nvPr>
            <p:ph sz="quarter" idx="4"/>
          </p:nvPr>
        </p:nvSpPr>
        <p:spPr>
          <a:xfrm>
            <a:off x="6240163" y="2601099"/>
            <a:ext cx="5597610" cy="331495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a:extLst>
              <a:ext uri="{FF2B5EF4-FFF2-40B4-BE49-F238E27FC236}">
                <a16:creationId xmlns:a16="http://schemas.microsoft.com/office/drawing/2014/main" id="{A5984A4E-9219-5248-BE84-26F0E648281B}"/>
              </a:ext>
            </a:extLst>
          </p:cNvPr>
          <p:cNvSpPr>
            <a:spLocks noGrp="1"/>
          </p:cNvSpPr>
          <p:nvPr>
            <p:ph type="title"/>
          </p:nvPr>
        </p:nvSpPr>
        <p:spPr>
          <a:xfrm>
            <a:off x="350109" y="315698"/>
            <a:ext cx="11491782" cy="1265967"/>
          </a:xfrm>
          <a:prstGeom prst="rect">
            <a:avLst/>
          </a:prstGeom>
        </p:spPr>
        <p:txBody>
          <a:bodyPr anchor="ct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2">
            <a:extLst>
              <a:ext uri="{FF2B5EF4-FFF2-40B4-BE49-F238E27FC236}">
                <a16:creationId xmlns:a16="http://schemas.microsoft.com/office/drawing/2014/main" id="{14E0D043-4951-494A-A2F4-D5F1944507A0}"/>
              </a:ext>
            </a:extLst>
          </p:cNvPr>
          <p:cNvSpPr>
            <a:spLocks noGrp="1"/>
          </p:cNvSpPr>
          <p:nvPr>
            <p:ph type="body" idx="10"/>
          </p:nvPr>
        </p:nvSpPr>
        <p:spPr>
          <a:xfrm>
            <a:off x="6240163" y="2137718"/>
            <a:ext cx="5597610" cy="453855"/>
          </a:xfrm>
          <a:prstGeom prst="rect">
            <a:avLst/>
          </a:prstGeom>
        </p:spPr>
        <p:txBody>
          <a:bodyPr anchor="t"/>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03820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lank G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1C3523-86E2-7C42-9068-7F65C52C47D2}"/>
              </a:ext>
            </a:extLst>
          </p:cNvPr>
          <p:cNvSpPr>
            <a:spLocks noGrp="1"/>
          </p:cNvSpPr>
          <p:nvPr>
            <p:ph type="title"/>
          </p:nvPr>
        </p:nvSpPr>
        <p:spPr>
          <a:xfrm>
            <a:off x="350109" y="315698"/>
            <a:ext cx="11491782" cy="1265967"/>
          </a:xfrm>
          <a:prstGeom prst="rect">
            <a:avLst/>
          </a:prstGeom>
        </p:spPr>
        <p:txBody>
          <a:bodyPr anchor="ct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EEF465E8-99B4-1044-B027-5C51D0E098A0}"/>
              </a:ext>
            </a:extLst>
          </p:cNvPr>
          <p:cNvSpPr>
            <a:spLocks noGrp="1"/>
          </p:cNvSpPr>
          <p:nvPr>
            <p:ph idx="1"/>
          </p:nvPr>
        </p:nvSpPr>
        <p:spPr>
          <a:xfrm>
            <a:off x="350109" y="2174788"/>
            <a:ext cx="11491782" cy="43675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309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F683ED-D9E1-684F-B26F-349E45540335}"/>
              </a:ext>
            </a:extLst>
          </p:cNvPr>
          <p:cNvSpPr>
            <a:spLocks noGrp="1"/>
          </p:cNvSpPr>
          <p:nvPr>
            <p:ph type="title"/>
          </p:nvPr>
        </p:nvSpPr>
        <p:spPr>
          <a:xfrm>
            <a:off x="350109" y="315698"/>
            <a:ext cx="11491782" cy="1265967"/>
          </a:xfrm>
          <a:prstGeom prst="rect">
            <a:avLst/>
          </a:prstGeom>
        </p:spPr>
        <p:txBody>
          <a:bodyPr anchor="ctr"/>
          <a:lstStyle>
            <a:lvl1pPr>
              <a:defRPr b="1" i="0">
                <a:solidFill>
                  <a:srgbClr val="009A4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7BC4BAAE-DE9A-764C-B9A9-98DB04E4E063}"/>
              </a:ext>
            </a:extLst>
          </p:cNvPr>
          <p:cNvSpPr>
            <a:spLocks noGrp="1"/>
          </p:cNvSpPr>
          <p:nvPr>
            <p:ph idx="1"/>
          </p:nvPr>
        </p:nvSpPr>
        <p:spPr>
          <a:xfrm>
            <a:off x="350109" y="1841156"/>
            <a:ext cx="11491782" cy="470114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18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30114D-1CB3-5043-8089-B69E806697D3}"/>
              </a:ext>
            </a:extLst>
          </p:cNvPr>
          <p:cNvSpPr>
            <a:spLocks noGrp="1"/>
          </p:cNvSpPr>
          <p:nvPr>
            <p:ph type="title"/>
          </p:nvPr>
        </p:nvSpPr>
        <p:spPr>
          <a:xfrm>
            <a:off x="350109" y="315698"/>
            <a:ext cx="11491782" cy="1265967"/>
          </a:xfrm>
          <a:prstGeom prst="rect">
            <a:avLst/>
          </a:prstGeom>
        </p:spPr>
        <p:txBody>
          <a:bodyPr anchor="ct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1849C5CF-D69B-9947-9774-C0D7DEFDC4D3}"/>
              </a:ext>
            </a:extLst>
          </p:cNvPr>
          <p:cNvSpPr>
            <a:spLocks noGrp="1"/>
          </p:cNvSpPr>
          <p:nvPr>
            <p:ph idx="1"/>
          </p:nvPr>
        </p:nvSpPr>
        <p:spPr>
          <a:xfrm>
            <a:off x="350109" y="1841157"/>
            <a:ext cx="11491782" cy="413951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138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Whit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25650B-A443-D04F-B471-C3D0E55BA963}"/>
              </a:ext>
            </a:extLst>
          </p:cNvPr>
          <p:cNvSpPr>
            <a:spLocks noGrp="1"/>
          </p:cNvSpPr>
          <p:nvPr>
            <p:ph type="title"/>
          </p:nvPr>
        </p:nvSpPr>
        <p:spPr>
          <a:xfrm>
            <a:off x="413951" y="2837518"/>
            <a:ext cx="11491782" cy="1265967"/>
          </a:xfrm>
          <a:prstGeom prst="rect">
            <a:avLst/>
          </a:prstGeom>
        </p:spPr>
        <p:txBody>
          <a:bodyPr anchor="ctr">
            <a:normAutofit/>
          </a:bodyPr>
          <a:lstStyle>
            <a:lvl1pPr algn="ctr">
              <a:defRPr sz="6000" b="1" i="0">
                <a:solidFill>
                  <a:srgbClr val="009A4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9">
            <a:extLst>
              <a:ext uri="{FF2B5EF4-FFF2-40B4-BE49-F238E27FC236}">
                <a16:creationId xmlns:a16="http://schemas.microsoft.com/office/drawing/2014/main" id="{FF7B0841-1247-164A-B8C7-095B4A58157B}"/>
              </a:ext>
            </a:extLst>
          </p:cNvPr>
          <p:cNvSpPr>
            <a:spLocks noGrp="1"/>
          </p:cNvSpPr>
          <p:nvPr>
            <p:ph type="body" sz="quarter" idx="10" hasCustomPrompt="1"/>
          </p:nvPr>
        </p:nvSpPr>
        <p:spPr>
          <a:xfrm>
            <a:off x="414338" y="4103388"/>
            <a:ext cx="11491912" cy="631825"/>
          </a:xfrm>
        </p:spPr>
        <p:txBody>
          <a:bodyPr>
            <a:noAutofit/>
          </a:bodyPr>
          <a:lstStyle>
            <a:lvl1pPr algn="ctr">
              <a:buNone/>
              <a:defRPr sz="2000">
                <a:solidFill>
                  <a:schemeClr val="tx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en-US" dirty="0"/>
              <a:t>Click to edit Master subtitle styles</a:t>
            </a:r>
          </a:p>
        </p:txBody>
      </p:sp>
    </p:spTree>
    <p:extLst>
      <p:ext uri="{BB962C8B-B14F-4D97-AF65-F5344CB8AC3E}">
        <p14:creationId xmlns:p14="http://schemas.microsoft.com/office/powerpoint/2010/main" val="361959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Green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21BDDC-4D65-6F46-9A7E-F150C21BEE82}"/>
              </a:ext>
            </a:extLst>
          </p:cNvPr>
          <p:cNvSpPr>
            <a:spLocks noGrp="1"/>
          </p:cNvSpPr>
          <p:nvPr>
            <p:ph type="title"/>
          </p:nvPr>
        </p:nvSpPr>
        <p:spPr>
          <a:xfrm>
            <a:off x="413951" y="2866393"/>
            <a:ext cx="11491782" cy="1265967"/>
          </a:xfrm>
          <a:prstGeom prst="rect">
            <a:avLst/>
          </a:prstGeom>
        </p:spPr>
        <p:txBody>
          <a:bodyPr anchor="ctr">
            <a:normAutofit/>
          </a:bodyPr>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9">
            <a:extLst>
              <a:ext uri="{FF2B5EF4-FFF2-40B4-BE49-F238E27FC236}">
                <a16:creationId xmlns:a16="http://schemas.microsoft.com/office/drawing/2014/main" id="{F0DC9DA5-B31F-EC4A-8D8B-8BC6EF07AB62}"/>
              </a:ext>
            </a:extLst>
          </p:cNvPr>
          <p:cNvSpPr>
            <a:spLocks noGrp="1"/>
          </p:cNvSpPr>
          <p:nvPr>
            <p:ph type="body" sz="quarter" idx="10" hasCustomPrompt="1"/>
          </p:nvPr>
        </p:nvSpPr>
        <p:spPr>
          <a:xfrm>
            <a:off x="414338" y="4132263"/>
            <a:ext cx="11491912" cy="631825"/>
          </a:xfrm>
        </p:spPr>
        <p:txBody>
          <a:bodyPr>
            <a:noAutofit/>
          </a:bodyPr>
          <a:lstStyle>
            <a:lvl1pPr algn="ctr">
              <a:buNone/>
              <a:defRPr sz="2000">
                <a:solidFill>
                  <a:schemeClr val="bg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en-US" dirty="0"/>
              <a:t>Click to edit Master subtitle styles</a:t>
            </a:r>
          </a:p>
        </p:txBody>
      </p:sp>
    </p:spTree>
    <p:extLst>
      <p:ext uri="{BB962C8B-B14F-4D97-AF65-F5344CB8AC3E}">
        <p14:creationId xmlns:p14="http://schemas.microsoft.com/office/powerpoint/2010/main" val="95225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Green + White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5A97DB-0D5E-B948-A88D-51AD16EFCC17}"/>
              </a:ext>
            </a:extLst>
          </p:cNvPr>
          <p:cNvSpPr>
            <a:spLocks noGrp="1"/>
          </p:cNvSpPr>
          <p:nvPr>
            <p:ph type="title"/>
          </p:nvPr>
        </p:nvSpPr>
        <p:spPr>
          <a:xfrm>
            <a:off x="354229" y="4011799"/>
            <a:ext cx="11491782" cy="1265967"/>
          </a:xfrm>
          <a:prstGeom prst="rect">
            <a:avLst/>
          </a:prstGeom>
        </p:spPr>
        <p:txBody>
          <a:bodyPr anchor="ctr">
            <a:normAutofit/>
          </a:bodyPr>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9">
            <a:extLst>
              <a:ext uri="{FF2B5EF4-FFF2-40B4-BE49-F238E27FC236}">
                <a16:creationId xmlns:a16="http://schemas.microsoft.com/office/drawing/2014/main" id="{ED42E5A5-C3F6-0E46-BE63-1991485CB596}"/>
              </a:ext>
            </a:extLst>
          </p:cNvPr>
          <p:cNvSpPr>
            <a:spLocks noGrp="1"/>
          </p:cNvSpPr>
          <p:nvPr>
            <p:ph type="body" sz="quarter" idx="10" hasCustomPrompt="1"/>
          </p:nvPr>
        </p:nvSpPr>
        <p:spPr>
          <a:xfrm>
            <a:off x="354616" y="5622324"/>
            <a:ext cx="11491912" cy="631825"/>
          </a:xfrm>
        </p:spPr>
        <p:txBody>
          <a:bodyPr>
            <a:noAutofit/>
          </a:bodyPr>
          <a:lstStyle>
            <a:lvl1pPr algn="ctr">
              <a:buNone/>
              <a:defRPr sz="2400">
                <a:solidFill>
                  <a:schemeClr val="tx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stStyle>
          <a:p>
            <a:pPr lvl="0"/>
            <a:r>
              <a:rPr lang="en-US" dirty="0"/>
              <a:t>Click to edit Master subtitle styles</a:t>
            </a:r>
          </a:p>
        </p:txBody>
      </p:sp>
    </p:spTree>
    <p:extLst>
      <p:ext uri="{BB962C8B-B14F-4D97-AF65-F5344CB8AC3E}">
        <p14:creationId xmlns:p14="http://schemas.microsoft.com/office/powerpoint/2010/main" val="173365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9162ABC-463C-4B44-871D-0030A804B49D}"/>
              </a:ext>
            </a:extLst>
          </p:cNvPr>
          <p:cNvSpPr>
            <a:spLocks noGrp="1"/>
          </p:cNvSpPr>
          <p:nvPr>
            <p:ph type="title"/>
          </p:nvPr>
        </p:nvSpPr>
        <p:spPr>
          <a:xfrm>
            <a:off x="345989" y="345247"/>
            <a:ext cx="11491784"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055AA115-1ABE-214F-ACD0-6B7CA22406E1}"/>
              </a:ext>
            </a:extLst>
          </p:cNvPr>
          <p:cNvSpPr>
            <a:spLocks noGrp="1"/>
          </p:cNvSpPr>
          <p:nvPr>
            <p:ph type="body" idx="1"/>
          </p:nvPr>
        </p:nvSpPr>
        <p:spPr>
          <a:xfrm>
            <a:off x="345989" y="1805747"/>
            <a:ext cx="1149178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783F9464-3B62-2F4F-B6E5-0C3DACF4B172}"/>
              </a:ext>
            </a:extLst>
          </p:cNvPr>
          <p:cNvSpPr>
            <a:spLocks noGrp="1"/>
          </p:cNvSpPr>
          <p:nvPr>
            <p:ph type="dt" sz="half" idx="2"/>
          </p:nvPr>
        </p:nvSpPr>
        <p:spPr>
          <a:xfrm>
            <a:off x="34598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7" name="Footer Placeholder 4">
            <a:extLst>
              <a:ext uri="{FF2B5EF4-FFF2-40B4-BE49-F238E27FC236}">
                <a16:creationId xmlns:a16="http://schemas.microsoft.com/office/drawing/2014/main" id="{32736E33-5730-544E-B0A9-E785C5CF4B8F}"/>
              </a:ext>
            </a:extLst>
          </p:cNvPr>
          <p:cNvSpPr>
            <a:spLocks noGrp="1"/>
          </p:cNvSpPr>
          <p:nvPr>
            <p:ph type="ftr" sz="quarter" idx="3"/>
          </p:nvPr>
        </p:nvSpPr>
        <p:spPr>
          <a:xfrm>
            <a:off x="4034481" y="63613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06CF60AD-0C9B-2E4C-B5B8-AD38AF08ABD3}"/>
              </a:ext>
            </a:extLst>
          </p:cNvPr>
          <p:cNvSpPr>
            <a:spLocks noGrp="1"/>
          </p:cNvSpPr>
          <p:nvPr>
            <p:ph type="sldNum" sz="quarter" idx="4"/>
          </p:nvPr>
        </p:nvSpPr>
        <p:spPr>
          <a:xfrm>
            <a:off x="909457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FE814-68E4-0C4A-BCC3-703C26BE2070}" type="slidenum">
              <a:rPr lang="en-US" smtClean="0"/>
              <a:t>‹#›</a:t>
            </a:fld>
            <a:endParaRPr lang="en-US"/>
          </a:p>
        </p:txBody>
      </p:sp>
    </p:spTree>
    <p:extLst>
      <p:ext uri="{BB962C8B-B14F-4D97-AF65-F5344CB8AC3E}">
        <p14:creationId xmlns:p14="http://schemas.microsoft.com/office/powerpoint/2010/main" val="1056094636"/>
      </p:ext>
    </p:extLst>
  </p:cSld>
  <p:clrMap bg1="lt1" tx1="dk1" bg2="lt2" tx2="dk2" accent1="accent1" accent2="accent2" accent3="accent3" accent4="accent4" accent5="accent5" accent6="accent6" hlink="hlink" folHlink="folHlink"/>
  <p:sldLayoutIdLst>
    <p:sldLayoutId id="2147483666" r:id="rId1"/>
    <p:sldLayoutId id="2147483664" r:id="rId2"/>
    <p:sldLayoutId id="2147483653" r:id="rId3"/>
    <p:sldLayoutId id="2147483661" r:id="rId4"/>
    <p:sldLayoutId id="2147483654" r:id="rId5"/>
    <p:sldLayoutId id="2147483652" r:id="rId6"/>
    <p:sldLayoutId id="2147483649" r:id="rId7"/>
    <p:sldLayoutId id="2147483650" r:id="rId8"/>
    <p:sldLayoutId id="2147483651" r:id="rId9"/>
    <p:sldLayoutId id="2147483663" r:id="rId10"/>
    <p:sldLayoutId id="2147483662" r:id="rId11"/>
    <p:sldLayoutId id="2147483665" r:id="rId12"/>
    <p:sldLayoutId id="2147483655" r:id="rId13"/>
    <p:sldLayoutId id="2147483656" r:id="rId14"/>
    <p:sldLayoutId id="2147483657" r:id="rId15"/>
    <p:sldLayoutId id="2147483658" r:id="rId16"/>
    <p:sldLayoutId id="2147483659" r:id="rId17"/>
    <p:sldLayoutId id="2147483660" r:id="rId18"/>
    <p:sldLayoutId id="2147483667" r:id="rId1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B284A1-4730-FB4C-833B-613797609B60}"/>
              </a:ext>
            </a:extLst>
          </p:cNvPr>
          <p:cNvSpPr>
            <a:spLocks noGrp="1"/>
          </p:cNvSpPr>
          <p:nvPr>
            <p:ph type="title"/>
          </p:nvPr>
        </p:nvSpPr>
        <p:spPr>
          <a:xfrm>
            <a:off x="413951" y="1664899"/>
            <a:ext cx="11491782" cy="2467462"/>
          </a:xfrm>
        </p:spPr>
        <p:txBody>
          <a:bodyPr>
            <a:normAutofit/>
          </a:bodyPr>
          <a:lstStyle/>
          <a:p>
            <a:r>
              <a:rPr lang="en-US" dirty="0" smtClean="0">
                <a:latin typeface="Palatino Linotype" panose="02040502050505030304" pitchFamily="18" charset="0"/>
              </a:rPr>
              <a:t>An Introduction to</a:t>
            </a:r>
            <a:br>
              <a:rPr lang="en-US" dirty="0" smtClean="0">
                <a:latin typeface="Palatino Linotype" panose="02040502050505030304" pitchFamily="18" charset="0"/>
              </a:rPr>
            </a:br>
            <a:r>
              <a:rPr lang="en-US" dirty="0" smtClean="0">
                <a:latin typeface="Palatino Linotype" panose="02040502050505030304" pitchFamily="18" charset="0"/>
              </a:rPr>
              <a:t> Managing Projects</a:t>
            </a:r>
            <a:endParaRPr lang="en-US" dirty="0">
              <a:latin typeface="Palatino Linotype" panose="02040502050505030304" pitchFamily="18" charset="0"/>
            </a:endParaRPr>
          </a:p>
        </p:txBody>
      </p:sp>
      <p:sp>
        <p:nvSpPr>
          <p:cNvPr id="13" name="Text Placeholder 12">
            <a:extLst>
              <a:ext uri="{FF2B5EF4-FFF2-40B4-BE49-F238E27FC236}">
                <a16:creationId xmlns:a16="http://schemas.microsoft.com/office/drawing/2014/main" id="{257FE60E-191E-874D-91EF-A815A8A5DD00}"/>
              </a:ext>
            </a:extLst>
          </p:cNvPr>
          <p:cNvSpPr>
            <a:spLocks noGrp="1"/>
          </p:cNvSpPr>
          <p:nvPr>
            <p:ph type="body" sz="quarter" idx="10"/>
          </p:nvPr>
        </p:nvSpPr>
        <p:spPr>
          <a:xfrm>
            <a:off x="414338" y="4132263"/>
            <a:ext cx="11491912" cy="1932107"/>
          </a:xfrm>
        </p:spPr>
        <p:txBody>
          <a:bodyPr/>
          <a:lstStyle/>
          <a:p>
            <a:r>
              <a:rPr lang="en-US" sz="3600" b="1" dirty="0" smtClean="0">
                <a:latin typeface="Palatino Linotype" panose="02040502050505030304" pitchFamily="18" charset="0"/>
              </a:rPr>
              <a:t>Wayne Seames, Chester Fritz Distinguished Professor</a:t>
            </a:r>
          </a:p>
          <a:p>
            <a:r>
              <a:rPr lang="en-US" sz="3600" b="1" dirty="0" smtClean="0">
                <a:latin typeface="Palatino Linotype" panose="02040502050505030304" pitchFamily="18" charset="0"/>
              </a:rPr>
              <a:t>Chemical Engineering</a:t>
            </a:r>
          </a:p>
          <a:p>
            <a:r>
              <a:rPr lang="en-US" sz="3600" b="1" dirty="0" smtClean="0">
                <a:latin typeface="Palatino Linotype" panose="02040502050505030304" pitchFamily="18" charset="0"/>
              </a:rPr>
              <a:t>October 19, 2021</a:t>
            </a:r>
            <a:endParaRPr lang="en-US" sz="3600" b="1" dirty="0">
              <a:latin typeface="Palatino Linotype" panose="02040502050505030304" pitchFamily="18" charset="0"/>
            </a:endParaRPr>
          </a:p>
        </p:txBody>
      </p:sp>
    </p:spTree>
    <p:extLst>
      <p:ext uri="{BB962C8B-B14F-4D97-AF65-F5344CB8AC3E}">
        <p14:creationId xmlns:p14="http://schemas.microsoft.com/office/powerpoint/2010/main" val="2402809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400"/>
          </a:p>
        </p:txBody>
      </p:sp>
      <p:sp>
        <p:nvSpPr>
          <p:cNvPr id="512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sz="1400"/>
          </a:p>
        </p:txBody>
      </p:sp>
      <p:sp>
        <p:nvSpPr>
          <p:cNvPr id="5124" name="Rectangle 4"/>
          <p:cNvSpPr>
            <a:spLocks noChangeArrowheads="1"/>
          </p:cNvSpPr>
          <p:nvPr/>
        </p:nvSpPr>
        <p:spPr bwMode="auto">
          <a:xfrm>
            <a:off x="1552755" y="296174"/>
            <a:ext cx="9721970" cy="86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dirty="0" smtClean="0">
                <a:solidFill>
                  <a:srgbClr val="00008C"/>
                </a:solidFill>
              </a:rPr>
              <a:t>An Alternative Lifecycle for Computer Technology Projects</a:t>
            </a:r>
            <a:endParaRPr lang="en-US" sz="4400" b="1" dirty="0">
              <a:solidFill>
                <a:srgbClr val="00008C"/>
              </a:solidFill>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l="-946" t="1826" r="-1081" b="1801"/>
          <a:stretch/>
        </p:blipFill>
        <p:spPr bwMode="auto">
          <a:xfrm>
            <a:off x="1442049" y="1274192"/>
            <a:ext cx="7805468" cy="5362397"/>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9247517" y="2721812"/>
            <a:ext cx="2780581" cy="923330"/>
          </a:xfrm>
          <a:prstGeom prst="rect">
            <a:avLst/>
          </a:prstGeom>
          <a:noFill/>
        </p:spPr>
        <p:txBody>
          <a:bodyPr wrap="square" rtlCol="0">
            <a:spAutoFit/>
          </a:bodyPr>
          <a:lstStyle/>
          <a:p>
            <a:r>
              <a:rPr lang="en-US" b="1" dirty="0" smtClean="0">
                <a:solidFill>
                  <a:srgbClr val="008000"/>
                </a:solidFill>
                <a:latin typeface="Palatino Linotype" panose="02040502050505030304" pitchFamily="18" charset="0"/>
              </a:rPr>
              <a:t>PAS = technology system being developed/implemented</a:t>
            </a:r>
            <a:endParaRPr lang="en-US" b="1" dirty="0">
              <a:solidFill>
                <a:srgbClr val="008000"/>
              </a:solidFill>
              <a:latin typeface="Palatino Linotype" panose="02040502050505030304" pitchFamily="18" charset="0"/>
            </a:endParaRPr>
          </a:p>
        </p:txBody>
      </p:sp>
    </p:spTree>
    <p:extLst>
      <p:ext uri="{BB962C8B-B14F-4D97-AF65-F5344CB8AC3E}">
        <p14:creationId xmlns:p14="http://schemas.microsoft.com/office/powerpoint/2010/main" val="135896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11</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50109" y="388798"/>
            <a:ext cx="11591725" cy="4247317"/>
          </a:xfrm>
          <a:prstGeom prst="rect">
            <a:avLst/>
          </a:prstGeom>
          <a:noFill/>
        </p:spPr>
        <p:txBody>
          <a:bodyPr wrap="square" rtlCol="0">
            <a:spAutoFit/>
          </a:bodyPr>
          <a:lstStyle/>
          <a:p>
            <a:pPr eaLnBrk="0" hangingPunct="0"/>
            <a:r>
              <a:rPr lang="en-US" sz="4400" b="1" dirty="0" smtClean="0">
                <a:solidFill>
                  <a:srgbClr val="008000"/>
                </a:solidFill>
              </a:rPr>
              <a:t>Use the Project </a:t>
            </a:r>
            <a:r>
              <a:rPr lang="en-US" sz="4400" b="1" dirty="0">
                <a:solidFill>
                  <a:srgbClr val="008000"/>
                </a:solidFill>
              </a:rPr>
              <a:t>Life Cycle</a:t>
            </a:r>
            <a:r>
              <a:rPr lang="en-US" sz="4800" b="1" dirty="0">
                <a:solidFill>
                  <a:srgbClr val="008000"/>
                </a:solidFill>
              </a:rPr>
              <a:t>:  </a:t>
            </a:r>
            <a:endParaRPr lang="en-US" sz="4800" b="1" dirty="0" smtClean="0">
              <a:solidFill>
                <a:srgbClr val="008000"/>
              </a:solidFill>
            </a:endParaRPr>
          </a:p>
          <a:p>
            <a:pPr eaLnBrk="0" hangingPunct="0"/>
            <a:endParaRPr lang="en-US" sz="1200" b="1" dirty="0">
              <a:solidFill>
                <a:srgbClr val="00008C"/>
              </a:solidFill>
            </a:endParaRPr>
          </a:p>
          <a:p>
            <a:pPr marL="571500" indent="-571500" eaLnBrk="0" hangingPunct="0">
              <a:spcAft>
                <a:spcPts val="1200"/>
              </a:spcAft>
              <a:buFont typeface="Arial" panose="020B0604020202020204" pitchFamily="34" charset="0"/>
              <a:buChar char="•"/>
            </a:pPr>
            <a:r>
              <a:rPr lang="en-US" sz="3600" b="1" dirty="0" smtClean="0"/>
              <a:t>Understand the project life cycle for your project</a:t>
            </a:r>
          </a:p>
          <a:p>
            <a:pPr marL="571500" indent="-571500" eaLnBrk="0" hangingPunct="0">
              <a:spcAft>
                <a:spcPts val="1200"/>
              </a:spcAft>
              <a:buFont typeface="Arial" panose="020B0604020202020204" pitchFamily="34" charset="0"/>
              <a:buChar char="•"/>
            </a:pPr>
            <a:r>
              <a:rPr lang="en-US" sz="3600" b="1" dirty="0" smtClean="0"/>
              <a:t>Stay at the correct level of detail for each phase of the lifecycle </a:t>
            </a:r>
          </a:p>
          <a:p>
            <a:pPr lvl="1" eaLnBrk="0" hangingPunct="0">
              <a:spcAft>
                <a:spcPts val="1200"/>
              </a:spcAft>
            </a:pPr>
            <a:r>
              <a:rPr lang="en-US" sz="3200" b="1" dirty="0" smtClean="0">
                <a:solidFill>
                  <a:srgbClr val="0000FF"/>
                </a:solidFill>
              </a:rPr>
              <a:t>– this will avoid unnecessary work</a:t>
            </a:r>
          </a:p>
          <a:p>
            <a:pPr lvl="1" eaLnBrk="0" hangingPunct="0">
              <a:spcAft>
                <a:spcPts val="1200"/>
              </a:spcAft>
            </a:pPr>
            <a:r>
              <a:rPr lang="en-US" sz="3200" b="1" dirty="0">
                <a:solidFill>
                  <a:srgbClr val="0000FF"/>
                </a:solidFill>
              </a:rPr>
              <a:t>–</a:t>
            </a:r>
            <a:r>
              <a:rPr lang="en-US" sz="3200" b="1" dirty="0" smtClean="0">
                <a:solidFill>
                  <a:srgbClr val="0000FF"/>
                </a:solidFill>
              </a:rPr>
              <a:t> more time efficient and cost effective</a:t>
            </a:r>
            <a:endParaRPr lang="en-US" sz="3200" b="1" dirty="0">
              <a:solidFill>
                <a:srgbClr val="0000FF"/>
              </a:solidFill>
            </a:endParaRPr>
          </a:p>
        </p:txBody>
      </p:sp>
    </p:spTree>
    <p:extLst>
      <p:ext uri="{BB962C8B-B14F-4D97-AF65-F5344CB8AC3E}">
        <p14:creationId xmlns:p14="http://schemas.microsoft.com/office/powerpoint/2010/main" val="271976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12</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6" name="Rectangle 5"/>
          <p:cNvSpPr/>
          <p:nvPr/>
        </p:nvSpPr>
        <p:spPr>
          <a:xfrm>
            <a:off x="309833" y="741658"/>
            <a:ext cx="11473850" cy="5847755"/>
          </a:xfrm>
          <a:prstGeom prst="rect">
            <a:avLst/>
          </a:prstGeom>
        </p:spPr>
        <p:txBody>
          <a:bodyPr wrap="square">
            <a:spAutoFit/>
          </a:bodyPr>
          <a:lstStyle/>
          <a:p>
            <a:pPr marL="609600" indent="-609600">
              <a:lnSpc>
                <a:spcPct val="130000"/>
              </a:lnSpc>
              <a:buFontTx/>
              <a:buAutoNum type="arabicPeriod"/>
            </a:pPr>
            <a:r>
              <a:rPr lang="en-US" sz="3600" b="1" dirty="0">
                <a:latin typeface="Palatino Linotype" panose="02040502050505030304" pitchFamily="18" charset="0"/>
              </a:rPr>
              <a:t>Preliminary </a:t>
            </a:r>
            <a:r>
              <a:rPr lang="en-US" sz="3600" b="1" dirty="0" smtClean="0">
                <a:latin typeface="Palatino Linotype" panose="02040502050505030304" pitchFamily="18" charset="0"/>
              </a:rPr>
              <a:t>Design</a:t>
            </a:r>
          </a:p>
          <a:p>
            <a:pPr marL="1028700" lvl="1" indent="-571500">
              <a:buFont typeface="Arial" panose="020B0604020202020204" pitchFamily="34" charset="0"/>
              <a:buChar char="•"/>
            </a:pPr>
            <a:r>
              <a:rPr lang="en-US" sz="3200" b="1" dirty="0" smtClean="0">
                <a:solidFill>
                  <a:srgbClr val="0000FF"/>
                </a:solidFill>
                <a:latin typeface="Palatino Linotype" panose="02040502050505030304" pitchFamily="18" charset="0"/>
              </a:rPr>
              <a:t>Provide an overview of the project adequate to perform a Category 4 (broad, factored) cost estimate and economic analysis (+/- 30-40% level)</a:t>
            </a:r>
            <a:endParaRPr lang="en-US" sz="3200" b="1" dirty="0">
              <a:solidFill>
                <a:srgbClr val="0000FF"/>
              </a:solidFill>
              <a:latin typeface="Palatino Linotype" panose="02040502050505030304" pitchFamily="18" charset="0"/>
            </a:endParaRPr>
          </a:p>
          <a:p>
            <a:pPr marL="609600" indent="-609600">
              <a:lnSpc>
                <a:spcPct val="130000"/>
              </a:lnSpc>
              <a:buFontTx/>
              <a:buAutoNum type="arabicPeriod"/>
            </a:pPr>
            <a:r>
              <a:rPr lang="en-US" sz="3600" b="1" dirty="0">
                <a:latin typeface="Palatino Linotype" panose="02040502050505030304" pitchFamily="18" charset="0"/>
              </a:rPr>
              <a:t>Conceptual </a:t>
            </a:r>
            <a:r>
              <a:rPr lang="en-US" sz="3600" b="1" dirty="0" smtClean="0">
                <a:latin typeface="Palatino Linotype" panose="02040502050505030304" pitchFamily="18" charset="0"/>
              </a:rPr>
              <a:t>Design</a:t>
            </a:r>
          </a:p>
          <a:p>
            <a:pPr marL="1028700" lvl="1" indent="-571500">
              <a:lnSpc>
                <a:spcPct val="130000"/>
              </a:lnSpc>
              <a:buFont typeface="Arial" panose="020B0604020202020204" pitchFamily="34" charset="0"/>
              <a:buChar char="•"/>
            </a:pPr>
            <a:r>
              <a:rPr lang="en-US" sz="3200" b="1" dirty="0" smtClean="0">
                <a:solidFill>
                  <a:srgbClr val="0000FF"/>
                </a:solidFill>
                <a:latin typeface="Palatino Linotype" panose="02040502050505030304" pitchFamily="18" charset="0"/>
              </a:rPr>
              <a:t>Specify the exact scope of work for the project</a:t>
            </a:r>
            <a:endParaRPr lang="en-US" sz="3200" b="1" dirty="0">
              <a:solidFill>
                <a:srgbClr val="0000FF"/>
              </a:solidFill>
              <a:latin typeface="Palatino Linotype" panose="02040502050505030304" pitchFamily="18" charset="0"/>
            </a:endParaRPr>
          </a:p>
          <a:p>
            <a:pPr marL="609600" indent="-609600">
              <a:lnSpc>
                <a:spcPct val="130000"/>
              </a:lnSpc>
              <a:buFontTx/>
              <a:buAutoNum type="arabicPeriod"/>
            </a:pPr>
            <a:r>
              <a:rPr lang="en-US" sz="3600" b="1" dirty="0">
                <a:latin typeface="Palatino Linotype" panose="02040502050505030304" pitchFamily="18" charset="0"/>
              </a:rPr>
              <a:t>Detailed </a:t>
            </a:r>
            <a:r>
              <a:rPr lang="en-US" sz="3600" b="1" dirty="0" smtClean="0">
                <a:latin typeface="Palatino Linotype" panose="02040502050505030304" pitchFamily="18" charset="0"/>
              </a:rPr>
              <a:t>Design</a:t>
            </a:r>
          </a:p>
          <a:p>
            <a:pPr marL="1028700" lvl="1" indent="-571500">
              <a:buFont typeface="Arial" panose="020B0604020202020204" pitchFamily="34" charset="0"/>
              <a:buChar char="•"/>
            </a:pPr>
            <a:r>
              <a:rPr lang="en-US" sz="3200" b="1" dirty="0" smtClean="0">
                <a:solidFill>
                  <a:srgbClr val="0000FF"/>
                </a:solidFill>
                <a:latin typeface="Palatino Linotype" panose="02040502050505030304" pitchFamily="18" charset="0"/>
              </a:rPr>
              <a:t>Specify the exact systems and facilities required to execute the project – specify what will be purchased and built</a:t>
            </a:r>
            <a:endParaRPr lang="en-US" sz="3200" b="1" dirty="0">
              <a:solidFill>
                <a:srgbClr val="0000FF"/>
              </a:solidFill>
              <a:latin typeface="Palatino Linotype" panose="02040502050505030304" pitchFamily="18" charset="0"/>
            </a:endParaRPr>
          </a:p>
        </p:txBody>
      </p:sp>
      <p:sp>
        <p:nvSpPr>
          <p:cNvPr id="9" name="TextBox 8"/>
          <p:cNvSpPr txBox="1"/>
          <p:nvPr/>
        </p:nvSpPr>
        <p:spPr>
          <a:xfrm>
            <a:off x="2993367" y="77638"/>
            <a:ext cx="5715026" cy="769441"/>
          </a:xfrm>
          <a:prstGeom prst="rect">
            <a:avLst/>
          </a:prstGeom>
          <a:noFill/>
        </p:spPr>
        <p:txBody>
          <a:bodyPr wrap="none" rtlCol="0">
            <a:spAutoFit/>
          </a:bodyPr>
          <a:lstStyle/>
          <a:p>
            <a:r>
              <a:rPr lang="en-US" sz="4400" b="1" dirty="0" smtClean="0">
                <a:solidFill>
                  <a:srgbClr val="008000"/>
                </a:solidFill>
                <a:latin typeface="Palatino Linotype" panose="02040502050505030304" pitchFamily="18" charset="0"/>
              </a:rPr>
              <a:t>LEVELS OF DESIGN</a:t>
            </a:r>
            <a:endParaRPr lang="en-US" sz="4400" b="1" dirty="0">
              <a:solidFill>
                <a:srgbClr val="008000"/>
              </a:solidFill>
              <a:latin typeface="Palatino Linotype" panose="02040502050505030304" pitchFamily="18" charset="0"/>
            </a:endParaRPr>
          </a:p>
        </p:txBody>
      </p:sp>
    </p:spTree>
    <p:extLst>
      <p:ext uri="{BB962C8B-B14F-4D97-AF65-F5344CB8AC3E}">
        <p14:creationId xmlns:p14="http://schemas.microsoft.com/office/powerpoint/2010/main" val="194778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13</a:t>
            </a:fld>
            <a:endParaRPr lang="en-US" dirty="0"/>
          </a:p>
        </p:txBody>
      </p:sp>
      <p:sp>
        <p:nvSpPr>
          <p:cNvPr id="8" name="TextBox 7"/>
          <p:cNvSpPr txBox="1"/>
          <p:nvPr/>
        </p:nvSpPr>
        <p:spPr>
          <a:xfrm>
            <a:off x="600275" y="242149"/>
            <a:ext cx="11591725" cy="2646878"/>
          </a:xfrm>
          <a:prstGeom prst="rect">
            <a:avLst/>
          </a:prstGeom>
          <a:noFill/>
        </p:spPr>
        <p:txBody>
          <a:bodyPr wrap="square" rtlCol="0">
            <a:spAutoFit/>
          </a:bodyPr>
          <a:lstStyle/>
          <a:p>
            <a:pPr eaLnBrk="0" hangingPunct="0"/>
            <a:r>
              <a:rPr lang="en-US" sz="4400" b="1" dirty="0" smtClean="0">
                <a:solidFill>
                  <a:srgbClr val="008000"/>
                </a:solidFill>
              </a:rPr>
              <a:t>The Key to Successful Projects</a:t>
            </a:r>
            <a:r>
              <a:rPr lang="en-US" sz="4800" b="1" dirty="0" smtClean="0">
                <a:solidFill>
                  <a:srgbClr val="008000"/>
                </a:solidFill>
              </a:rPr>
              <a:t>:  </a:t>
            </a:r>
          </a:p>
          <a:p>
            <a:pPr eaLnBrk="0" hangingPunct="0"/>
            <a:endParaRPr lang="en-US" sz="1200" b="1" dirty="0">
              <a:solidFill>
                <a:srgbClr val="00008C"/>
              </a:solidFill>
            </a:endParaRPr>
          </a:p>
          <a:p>
            <a:pPr algn="ctr" eaLnBrk="0" hangingPunct="0">
              <a:spcAft>
                <a:spcPts val="1200"/>
              </a:spcAft>
            </a:pPr>
            <a:r>
              <a:rPr lang="en-US" sz="6000" b="1" dirty="0" smtClean="0">
                <a:latin typeface="Palatino Linotype" panose="02040502050505030304" pitchFamily="18" charset="0"/>
              </a:rPr>
              <a:t>Planning</a:t>
            </a:r>
          </a:p>
          <a:p>
            <a:pPr eaLnBrk="0" hangingPunct="0">
              <a:spcAft>
                <a:spcPts val="1200"/>
              </a:spcAft>
            </a:pPr>
            <a:r>
              <a:rPr lang="en-US" sz="3600" b="1" dirty="0" smtClean="0">
                <a:solidFill>
                  <a:srgbClr val="0000FF"/>
                </a:solidFill>
                <a:latin typeface="Palatino Linotype" panose="02040502050505030304" pitchFamily="18" charset="0"/>
              </a:rPr>
              <a:t>The process of developing a schedule</a:t>
            </a:r>
            <a:endParaRPr lang="en-US" sz="3600" b="1" dirty="0">
              <a:solidFill>
                <a:srgbClr val="0000FF"/>
              </a:solidFill>
              <a:latin typeface="Palatino Linotype" panose="02040502050505030304" pitchFamily="18" charset="0"/>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4598" y="2964612"/>
            <a:ext cx="85661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9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14</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563072" y="467929"/>
            <a:ext cx="11591725" cy="5016758"/>
          </a:xfrm>
          <a:prstGeom prst="rect">
            <a:avLst/>
          </a:prstGeom>
          <a:noFill/>
        </p:spPr>
        <p:txBody>
          <a:bodyPr wrap="square" rtlCol="0">
            <a:spAutoFit/>
          </a:bodyPr>
          <a:lstStyle/>
          <a:p>
            <a:pPr eaLnBrk="0" hangingPunct="0"/>
            <a:r>
              <a:rPr lang="en-US" sz="4400" b="1" dirty="0" smtClean="0">
                <a:solidFill>
                  <a:srgbClr val="008000"/>
                </a:solidFill>
                <a:latin typeface="Palatino Linotype" panose="02040502050505030304" pitchFamily="18" charset="0"/>
              </a:rPr>
              <a:t>                      Project Schedules  </a:t>
            </a:r>
          </a:p>
          <a:p>
            <a:pPr eaLnBrk="0" hangingPunct="0"/>
            <a:endParaRPr lang="en-US" sz="1200" b="1" dirty="0">
              <a:solidFill>
                <a:srgbClr val="00008C"/>
              </a:solidFill>
              <a:latin typeface="Palatino Linotype" panose="02040502050505030304" pitchFamily="18" charset="0"/>
            </a:endParaRPr>
          </a:p>
          <a:p>
            <a:pPr>
              <a:defRPr/>
            </a:pPr>
            <a:r>
              <a:rPr lang="en-US" sz="3600" b="1" dirty="0">
                <a:latin typeface="Palatino Linotype" panose="02040502050505030304" pitchFamily="18" charset="0"/>
              </a:rPr>
              <a:t>Good schedule </a:t>
            </a:r>
            <a:r>
              <a:rPr lang="en-US" sz="3600" b="1" dirty="0">
                <a:latin typeface="Palatino Linotype" panose="02040502050505030304" pitchFamily="18" charset="0"/>
                <a:sym typeface="Wingdings" pitchFamily="2" charset="2"/>
              </a:rPr>
              <a:t> Better Economics</a:t>
            </a:r>
          </a:p>
          <a:p>
            <a:pPr marL="571500" indent="-571500">
              <a:buFont typeface="Arial" panose="020B0604020202020204" pitchFamily="34" charset="0"/>
              <a:buChar char="•"/>
              <a:defRPr/>
            </a:pPr>
            <a:r>
              <a:rPr lang="en-US" sz="3200" b="1" dirty="0">
                <a:solidFill>
                  <a:srgbClr val="0000FF"/>
                </a:solidFill>
                <a:latin typeface="Palatino Linotype" panose="02040502050505030304" pitchFamily="18" charset="0"/>
              </a:rPr>
              <a:t>Too optimistic: miscoordinate the work</a:t>
            </a:r>
          </a:p>
          <a:p>
            <a:pPr marL="571500" indent="-571500">
              <a:buFont typeface="Arial" panose="020B0604020202020204" pitchFamily="34" charset="0"/>
              <a:buChar char="•"/>
              <a:defRPr/>
            </a:pPr>
            <a:r>
              <a:rPr lang="en-US" sz="3200" b="1" dirty="0">
                <a:solidFill>
                  <a:srgbClr val="0000FF"/>
                </a:solidFill>
                <a:latin typeface="Palatino Linotype" panose="02040502050505030304" pitchFamily="18" charset="0"/>
              </a:rPr>
              <a:t>Too conservative: extended labor and equipment usage </a:t>
            </a:r>
            <a:r>
              <a:rPr lang="en-US" sz="3200" b="1" dirty="0" smtClean="0">
                <a:solidFill>
                  <a:srgbClr val="0000FF"/>
                </a:solidFill>
                <a:latin typeface="Palatino Linotype" panose="02040502050505030304" pitchFamily="18" charset="0"/>
              </a:rPr>
              <a:t>costs</a:t>
            </a:r>
          </a:p>
          <a:p>
            <a:pPr>
              <a:defRPr/>
            </a:pPr>
            <a:r>
              <a:rPr lang="en-US" sz="3600" b="1" dirty="0">
                <a:latin typeface="Palatino Linotype" panose="02040502050505030304" pitchFamily="18" charset="0"/>
                <a:sym typeface="Wingdings" pitchFamily="2" charset="2"/>
              </a:rPr>
              <a:t>Good schedule = accurate and efficient</a:t>
            </a:r>
          </a:p>
          <a:p>
            <a:pPr marL="285750" indent="-285750">
              <a:buFont typeface="Arial" panose="020B0604020202020204" pitchFamily="34" charset="0"/>
              <a:buChar char="•"/>
              <a:defRPr/>
            </a:pPr>
            <a:r>
              <a:rPr lang="en-US" sz="3200" b="1" dirty="0">
                <a:solidFill>
                  <a:srgbClr val="0000FF"/>
                </a:solidFill>
                <a:latin typeface="Palatino Linotype" panose="02040502050505030304" pitchFamily="18" charset="0"/>
                <a:sym typeface="Wingdings" pitchFamily="2" charset="2"/>
              </a:rPr>
              <a:t>Coordination is more important than speed for efficiency</a:t>
            </a:r>
          </a:p>
          <a:p>
            <a:pPr marL="285750" indent="-285750">
              <a:buFont typeface="Arial" panose="020B0604020202020204" pitchFamily="34" charset="0"/>
              <a:buChar char="•"/>
              <a:defRPr/>
            </a:pPr>
            <a:r>
              <a:rPr lang="en-US" sz="3200" b="1" dirty="0">
                <a:solidFill>
                  <a:srgbClr val="0000FF"/>
                </a:solidFill>
                <a:latin typeface="Palatino Linotype" panose="02040502050505030304" pitchFamily="18" charset="0"/>
                <a:sym typeface="Wingdings" pitchFamily="2" charset="2"/>
              </a:rPr>
              <a:t>Correct design is more important than fast design</a:t>
            </a:r>
          </a:p>
          <a:p>
            <a:pPr>
              <a:defRPr/>
            </a:pPr>
            <a:endParaRPr lang="en-US" sz="3200" b="1" dirty="0">
              <a:solidFill>
                <a:srgbClr val="0000FF"/>
              </a:solidFill>
              <a:latin typeface="Palatino Linotype" panose="02040502050505030304" pitchFamily="18" charset="0"/>
            </a:endParaRPr>
          </a:p>
        </p:txBody>
      </p:sp>
      <p:pic>
        <p:nvPicPr>
          <p:cNvPr id="2050" name="Picture 2" descr="Jet Engine Png - Airplane Engine Png, Transparent Png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065" y="5055079"/>
            <a:ext cx="2245278" cy="16753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irbus Industrie | History, Headquarters, &amp;amp; Facts |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494" y="5149165"/>
            <a:ext cx="2431734" cy="16216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is New, Trippy Interchange Will Have You Driving On The Wrong Side Of The  Road In Virginia | DC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4029" y="0"/>
            <a:ext cx="3530768" cy="219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9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15</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03403" y="495218"/>
            <a:ext cx="11591725" cy="4016484"/>
          </a:xfrm>
          <a:prstGeom prst="rect">
            <a:avLst/>
          </a:prstGeom>
          <a:noFill/>
        </p:spPr>
        <p:txBody>
          <a:bodyPr wrap="square" rtlCol="0">
            <a:spAutoFit/>
          </a:bodyPr>
          <a:lstStyle/>
          <a:p>
            <a:pPr algn="ctr" eaLnBrk="0" hangingPunct="0"/>
            <a:r>
              <a:rPr lang="en-US" sz="4800" b="1" dirty="0">
                <a:solidFill>
                  <a:srgbClr val="008000"/>
                </a:solidFill>
                <a:latin typeface="Palatino Linotype" panose="02040502050505030304" pitchFamily="18" charset="0"/>
              </a:rPr>
              <a:t>Project Planning  </a:t>
            </a:r>
          </a:p>
          <a:p>
            <a:pPr eaLnBrk="0" hangingPunct="0"/>
            <a:endParaRPr lang="en-US" sz="1400" b="1" dirty="0">
              <a:solidFill>
                <a:srgbClr val="00008C"/>
              </a:solidFill>
              <a:latin typeface="Palatino Linotype" panose="02040502050505030304" pitchFamily="18" charset="0"/>
            </a:endParaRPr>
          </a:p>
          <a:p>
            <a:pPr eaLnBrk="0" hangingPunct="0">
              <a:spcAft>
                <a:spcPts val="600"/>
              </a:spcAft>
            </a:pPr>
            <a:r>
              <a:rPr lang="en-US" sz="3600" b="1" dirty="0">
                <a:latin typeface="Palatino Linotype" panose="02040502050505030304" pitchFamily="18" charset="0"/>
              </a:rPr>
              <a:t>The most common method is the </a:t>
            </a:r>
            <a:r>
              <a:rPr lang="en-US" sz="3600" b="1" dirty="0">
                <a:solidFill>
                  <a:srgbClr val="0000FF"/>
                </a:solidFill>
                <a:latin typeface="Palatino Linotype" panose="02040502050505030304" pitchFamily="18" charset="0"/>
              </a:rPr>
              <a:t>Critical Path Method </a:t>
            </a:r>
            <a:r>
              <a:rPr lang="en-US" sz="3600" b="1" dirty="0" smtClean="0">
                <a:solidFill>
                  <a:srgbClr val="0000FF"/>
                </a:solidFill>
                <a:latin typeface="Palatino Linotype" panose="02040502050505030304" pitchFamily="18" charset="0"/>
              </a:rPr>
              <a:t>CPM</a:t>
            </a:r>
            <a:endParaRPr lang="en-US" sz="3600" b="1" dirty="0">
              <a:solidFill>
                <a:srgbClr val="0000FF"/>
              </a:solidFill>
              <a:latin typeface="Palatino Linotype" panose="02040502050505030304" pitchFamily="18" charset="0"/>
            </a:endParaRPr>
          </a:p>
          <a:p>
            <a:pPr eaLnBrk="0" hangingPunct="0"/>
            <a:endParaRPr lang="en-US" sz="1200" b="1" dirty="0">
              <a:solidFill>
                <a:srgbClr val="00008C"/>
              </a:solidFill>
              <a:latin typeface="Palatino Linotype" panose="02040502050505030304" pitchFamily="18" charset="0"/>
            </a:endParaRPr>
          </a:p>
          <a:p>
            <a:pPr>
              <a:defRPr/>
            </a:pPr>
            <a:r>
              <a:rPr lang="en-US" altLang="en-US" sz="3600" b="1" dirty="0" smtClean="0">
                <a:latin typeface="Palatino Linotype" panose="02040502050505030304" pitchFamily="18" charset="0"/>
              </a:rPr>
              <a:t>Project </a:t>
            </a:r>
            <a:r>
              <a:rPr lang="en-US" altLang="en-US" sz="3600" b="1" dirty="0">
                <a:latin typeface="Palatino Linotype" panose="02040502050505030304" pitchFamily="18" charset="0"/>
              </a:rPr>
              <a:t>is divided into a series of tasks and milestones.</a:t>
            </a:r>
          </a:p>
          <a:p>
            <a:pPr marL="571500" indent="-571500">
              <a:buFont typeface="Arial" panose="020B0604020202020204" pitchFamily="34" charset="0"/>
              <a:buChar char="•"/>
              <a:defRPr/>
            </a:pPr>
            <a:r>
              <a:rPr lang="en-US" altLang="en-US" sz="3200" b="1" dirty="0">
                <a:solidFill>
                  <a:srgbClr val="0000FF"/>
                </a:solidFill>
                <a:latin typeface="Palatino Linotype" panose="02040502050505030304" pitchFamily="18" charset="0"/>
              </a:rPr>
              <a:t>Define milestones 1</a:t>
            </a:r>
            <a:r>
              <a:rPr lang="en-US" altLang="en-US" sz="3200" b="1" baseline="30000" dirty="0">
                <a:solidFill>
                  <a:srgbClr val="0000FF"/>
                </a:solidFill>
                <a:latin typeface="Palatino Linotype" panose="02040502050505030304" pitchFamily="18" charset="0"/>
              </a:rPr>
              <a:t>st</a:t>
            </a:r>
            <a:r>
              <a:rPr lang="en-US" altLang="en-US" sz="3200" b="1" dirty="0">
                <a:solidFill>
                  <a:srgbClr val="0000FF"/>
                </a:solidFill>
                <a:latin typeface="Palatino Linotype" panose="02040502050505030304" pitchFamily="18" charset="0"/>
              </a:rPr>
              <a:t>, then the tasks required to meet the milestones</a:t>
            </a:r>
            <a:r>
              <a:rPr lang="en-US" altLang="en-US" sz="3600" b="1" dirty="0" smtClean="0">
                <a:latin typeface="Palatino Linotype" panose="02040502050505030304" pitchFamily="18" charset="0"/>
              </a:rPr>
              <a:t>.</a:t>
            </a:r>
            <a:endParaRPr lang="en-US" altLang="en-US" sz="3600" b="1" dirty="0">
              <a:latin typeface="Palatino Linotype" panose="02040502050505030304" pitchFamily="18" charset="0"/>
            </a:endParaRPr>
          </a:p>
        </p:txBody>
      </p:sp>
    </p:spTree>
    <p:extLst>
      <p:ext uri="{BB962C8B-B14F-4D97-AF65-F5344CB8AC3E}">
        <p14:creationId xmlns:p14="http://schemas.microsoft.com/office/powerpoint/2010/main" val="271373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16</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03403" y="495218"/>
            <a:ext cx="11591725" cy="5416868"/>
          </a:xfrm>
          <a:prstGeom prst="rect">
            <a:avLst/>
          </a:prstGeom>
          <a:noFill/>
        </p:spPr>
        <p:txBody>
          <a:bodyPr wrap="square" rtlCol="0">
            <a:spAutoFit/>
          </a:bodyPr>
          <a:lstStyle/>
          <a:p>
            <a:pPr algn="ctr" eaLnBrk="0" hangingPunct="0"/>
            <a:r>
              <a:rPr lang="en-US" sz="4800" b="1" dirty="0" smtClean="0">
                <a:solidFill>
                  <a:srgbClr val="008000"/>
                </a:solidFill>
                <a:latin typeface="Palatino Linotype" panose="02040502050505030304" pitchFamily="18" charset="0"/>
              </a:rPr>
              <a:t>Tasks and Milestones</a:t>
            </a:r>
            <a:endParaRPr lang="en-US" sz="4800" b="1" dirty="0">
              <a:solidFill>
                <a:srgbClr val="008000"/>
              </a:solidFill>
              <a:latin typeface="Palatino Linotype" panose="02040502050505030304" pitchFamily="18" charset="0"/>
            </a:endParaRPr>
          </a:p>
          <a:p>
            <a:pPr eaLnBrk="0" hangingPunct="0"/>
            <a:endParaRPr lang="en-US" sz="1400" b="1" dirty="0">
              <a:solidFill>
                <a:srgbClr val="00008C"/>
              </a:solidFill>
              <a:latin typeface="Palatino Linotype" panose="02040502050505030304" pitchFamily="18" charset="0"/>
            </a:endParaRPr>
          </a:p>
          <a:p>
            <a:pPr>
              <a:defRPr/>
            </a:pPr>
            <a:r>
              <a:rPr lang="en-US" altLang="en-US" sz="3200" b="1" dirty="0">
                <a:solidFill>
                  <a:srgbClr val="006600"/>
                </a:solidFill>
                <a:latin typeface="Palatino Linotype" panose="02040502050505030304" pitchFamily="18" charset="0"/>
              </a:rPr>
              <a:t>Milestone: </a:t>
            </a:r>
            <a:r>
              <a:rPr lang="en-US" altLang="en-US" sz="3200" b="1" dirty="0">
                <a:solidFill>
                  <a:srgbClr val="0000FF"/>
                </a:solidFill>
                <a:latin typeface="Palatino Linotype" panose="02040502050505030304" pitchFamily="18" charset="0"/>
              </a:rPr>
              <a:t>A point where a series of related tasks have been completed and progress can be measured.</a:t>
            </a:r>
          </a:p>
          <a:p>
            <a:pPr>
              <a:defRPr/>
            </a:pPr>
            <a:endParaRPr lang="en-US" altLang="en-US" sz="1200" b="1" dirty="0" smtClean="0">
              <a:latin typeface="Palatino Linotype" panose="02040502050505030304" pitchFamily="18" charset="0"/>
            </a:endParaRPr>
          </a:p>
          <a:p>
            <a:pPr>
              <a:defRPr/>
            </a:pPr>
            <a:r>
              <a:rPr lang="en-US" altLang="en-US" sz="2400" b="1" dirty="0" smtClean="0">
                <a:latin typeface="Palatino Linotype" panose="02040502050505030304" pitchFamily="18" charset="0"/>
              </a:rPr>
              <a:t>EXAMPLE: The preliminary design is complete</a:t>
            </a:r>
          </a:p>
          <a:p>
            <a:pPr marL="571500" indent="-571500">
              <a:buFont typeface="Arial" panose="020B0604020202020204" pitchFamily="34" charset="0"/>
              <a:buChar char="•"/>
              <a:defRPr/>
            </a:pPr>
            <a:endParaRPr lang="en-US" altLang="en-US" sz="3200" b="1" dirty="0" smtClean="0">
              <a:solidFill>
                <a:srgbClr val="006600"/>
              </a:solidFill>
              <a:latin typeface="Palatino Linotype" panose="02040502050505030304" pitchFamily="18" charset="0"/>
            </a:endParaRPr>
          </a:p>
          <a:p>
            <a:pPr>
              <a:defRPr/>
            </a:pPr>
            <a:r>
              <a:rPr lang="en-US" altLang="en-US" sz="3200" b="1" dirty="0" smtClean="0">
                <a:solidFill>
                  <a:srgbClr val="006600"/>
                </a:solidFill>
                <a:latin typeface="Palatino Linotype" panose="02040502050505030304" pitchFamily="18" charset="0"/>
              </a:rPr>
              <a:t>Task: </a:t>
            </a:r>
            <a:r>
              <a:rPr lang="en-US" altLang="en-US" sz="3200" b="1" dirty="0" smtClean="0">
                <a:solidFill>
                  <a:srgbClr val="0000FF"/>
                </a:solidFill>
                <a:latin typeface="Palatino Linotype" panose="02040502050505030304" pitchFamily="18" charset="0"/>
              </a:rPr>
              <a:t>A single activity required by the project</a:t>
            </a:r>
          </a:p>
          <a:p>
            <a:pPr>
              <a:defRPr/>
            </a:pPr>
            <a:endParaRPr lang="en-US" altLang="en-US" sz="1200" b="1" dirty="0" smtClean="0">
              <a:latin typeface="Palatino Linotype" panose="02040502050505030304" pitchFamily="18" charset="0"/>
            </a:endParaRPr>
          </a:p>
          <a:p>
            <a:pPr>
              <a:defRPr/>
            </a:pPr>
            <a:r>
              <a:rPr lang="en-US" altLang="en-US" sz="2400" b="1" dirty="0" smtClean="0">
                <a:latin typeface="Palatino Linotype" panose="02040502050505030304" pitchFamily="18" charset="0"/>
              </a:rPr>
              <a:t>EXAMPLE</a:t>
            </a:r>
            <a:r>
              <a:rPr lang="en-US" altLang="en-US" sz="2400" b="1" dirty="0">
                <a:latin typeface="Palatino Linotype" panose="02040502050505030304" pitchFamily="18" charset="0"/>
              </a:rPr>
              <a:t>: </a:t>
            </a:r>
            <a:r>
              <a:rPr lang="en-US" altLang="en-US" sz="2400" b="1" dirty="0" smtClean="0">
                <a:latin typeface="Palatino Linotype" panose="02040502050505030304" pitchFamily="18" charset="0"/>
              </a:rPr>
              <a:t>The flow rate and horsepower required by a pump has been estimated.</a:t>
            </a:r>
          </a:p>
          <a:p>
            <a:pPr>
              <a:defRPr/>
            </a:pPr>
            <a:endParaRPr lang="en-US" altLang="en-US" sz="2800" b="1" dirty="0">
              <a:latin typeface="Palatino Linotype" panose="02040502050505030304" pitchFamily="18" charset="0"/>
            </a:endParaRPr>
          </a:p>
          <a:p>
            <a:pPr>
              <a:defRPr/>
            </a:pPr>
            <a:endParaRPr lang="en-US" altLang="en-US" sz="3200" b="1" dirty="0">
              <a:solidFill>
                <a:srgbClr val="0000FF"/>
              </a:solidFill>
              <a:latin typeface="Palatino Linotype" panose="02040502050505030304" pitchFamily="18" charset="0"/>
            </a:endParaRPr>
          </a:p>
        </p:txBody>
      </p:sp>
    </p:spTree>
    <p:extLst>
      <p:ext uri="{BB962C8B-B14F-4D97-AF65-F5344CB8AC3E}">
        <p14:creationId xmlns:p14="http://schemas.microsoft.com/office/powerpoint/2010/main" val="268706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17</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03403" y="495218"/>
            <a:ext cx="11591725" cy="4832092"/>
          </a:xfrm>
          <a:prstGeom prst="rect">
            <a:avLst/>
          </a:prstGeom>
          <a:noFill/>
        </p:spPr>
        <p:txBody>
          <a:bodyPr wrap="square" rtlCol="0">
            <a:spAutoFit/>
          </a:bodyPr>
          <a:lstStyle/>
          <a:p>
            <a:pPr algn="ctr" eaLnBrk="0" hangingPunct="0"/>
            <a:r>
              <a:rPr lang="en-US" sz="4400" b="1" dirty="0" smtClean="0">
                <a:solidFill>
                  <a:srgbClr val="008000"/>
                </a:solidFill>
                <a:latin typeface="Palatino Linotype" panose="02040502050505030304" pitchFamily="18" charset="0"/>
              </a:rPr>
              <a:t>The Critical Path Planning Method</a:t>
            </a:r>
          </a:p>
          <a:p>
            <a:pPr eaLnBrk="0" hangingPunct="0"/>
            <a:endParaRPr lang="en-US" sz="1200" b="1" dirty="0">
              <a:solidFill>
                <a:srgbClr val="00008C"/>
              </a:solidFill>
              <a:latin typeface="Palatino Linotype" panose="02040502050505030304" pitchFamily="18" charset="0"/>
            </a:endParaRPr>
          </a:p>
          <a:p>
            <a:pPr>
              <a:defRPr/>
            </a:pPr>
            <a:r>
              <a:rPr lang="en-US" altLang="en-US" sz="3600" b="1" dirty="0" smtClean="0">
                <a:latin typeface="Palatino Linotype" panose="02040502050505030304" pitchFamily="18" charset="0"/>
              </a:rPr>
              <a:t>Project </a:t>
            </a:r>
            <a:r>
              <a:rPr lang="en-US" altLang="en-US" sz="3600" b="1" dirty="0">
                <a:latin typeface="Palatino Linotype" panose="02040502050505030304" pitchFamily="18" charset="0"/>
              </a:rPr>
              <a:t>is divided into a series of tasks and milestones.</a:t>
            </a:r>
          </a:p>
          <a:p>
            <a:pPr marL="571500" indent="-571500">
              <a:spcAft>
                <a:spcPts val="1200"/>
              </a:spcAft>
              <a:buFont typeface="Arial" panose="020B0604020202020204" pitchFamily="34" charset="0"/>
              <a:buChar char="•"/>
              <a:defRPr/>
            </a:pPr>
            <a:r>
              <a:rPr lang="en-US" altLang="en-US" sz="3200" b="1" dirty="0" smtClean="0">
                <a:solidFill>
                  <a:srgbClr val="006600"/>
                </a:solidFill>
                <a:latin typeface="Palatino Linotype" panose="02040502050505030304" pitchFamily="18" charset="0"/>
              </a:rPr>
              <a:t>Prerequisite</a:t>
            </a:r>
            <a:r>
              <a:rPr lang="en-US" altLang="en-US" sz="3200" b="1" dirty="0">
                <a:latin typeface="Palatino Linotype" panose="02040502050505030304" pitchFamily="18" charset="0"/>
              </a:rPr>
              <a:t>:</a:t>
            </a:r>
            <a:r>
              <a:rPr lang="en-US" altLang="en-US" sz="3600" b="1" dirty="0">
                <a:latin typeface="Palatino Linotype" panose="02040502050505030304" pitchFamily="18" charset="0"/>
              </a:rPr>
              <a:t> </a:t>
            </a:r>
            <a:r>
              <a:rPr lang="en-US" altLang="en-US" sz="3200" b="1" dirty="0">
                <a:solidFill>
                  <a:srgbClr val="0000FF"/>
                </a:solidFill>
                <a:latin typeface="Palatino Linotype" panose="02040502050505030304" pitchFamily="18" charset="0"/>
              </a:rPr>
              <a:t>task that must be started/finished before a 2</a:t>
            </a:r>
            <a:r>
              <a:rPr lang="en-US" altLang="en-US" sz="3200" b="1" baseline="30000" dirty="0">
                <a:solidFill>
                  <a:srgbClr val="0000FF"/>
                </a:solidFill>
                <a:latin typeface="Palatino Linotype" panose="02040502050505030304" pitchFamily="18" charset="0"/>
              </a:rPr>
              <a:t>nd</a:t>
            </a:r>
            <a:r>
              <a:rPr lang="en-US" altLang="en-US" sz="3200" b="1" dirty="0">
                <a:solidFill>
                  <a:srgbClr val="0000FF"/>
                </a:solidFill>
                <a:latin typeface="Palatino Linotype" panose="02040502050505030304" pitchFamily="18" charset="0"/>
              </a:rPr>
              <a:t> task can be started/finished.</a:t>
            </a:r>
          </a:p>
          <a:p>
            <a:pPr marL="571500" indent="-571500">
              <a:spcAft>
                <a:spcPts val="1200"/>
              </a:spcAft>
              <a:buFont typeface="Arial" panose="020B0604020202020204" pitchFamily="34" charset="0"/>
              <a:buChar char="•"/>
              <a:defRPr/>
            </a:pPr>
            <a:r>
              <a:rPr lang="en-US" altLang="en-US" sz="3200" b="1" dirty="0">
                <a:solidFill>
                  <a:srgbClr val="008000"/>
                </a:solidFill>
                <a:latin typeface="Palatino Linotype" panose="02040502050505030304" pitchFamily="18" charset="0"/>
              </a:rPr>
              <a:t>FS = finish to start prerequisites</a:t>
            </a:r>
            <a:r>
              <a:rPr lang="en-US" altLang="en-US" sz="3200" b="1" dirty="0">
                <a:solidFill>
                  <a:srgbClr val="0000FF"/>
                </a:solidFill>
                <a:latin typeface="Palatino Linotype" panose="02040502050505030304" pitchFamily="18" charset="0"/>
              </a:rPr>
              <a:t>: finish task 1 before task 2 can start</a:t>
            </a:r>
          </a:p>
          <a:p>
            <a:pPr marL="571500" indent="-571500">
              <a:spcAft>
                <a:spcPts val="1200"/>
              </a:spcAft>
              <a:buFont typeface="Arial" panose="020B0604020202020204" pitchFamily="34" charset="0"/>
              <a:buChar char="•"/>
              <a:defRPr/>
            </a:pPr>
            <a:r>
              <a:rPr lang="en-US" altLang="en-US" sz="3200" b="1" dirty="0">
                <a:solidFill>
                  <a:srgbClr val="008000"/>
                </a:solidFill>
                <a:latin typeface="Palatino Linotype" panose="02040502050505030304" pitchFamily="18" charset="0"/>
              </a:rPr>
              <a:t>FF = finish to finish prerequisites</a:t>
            </a:r>
            <a:r>
              <a:rPr lang="en-US" altLang="en-US" sz="3200" b="1" dirty="0">
                <a:solidFill>
                  <a:srgbClr val="0000FF"/>
                </a:solidFill>
                <a:latin typeface="Palatino Linotype" panose="02040502050505030304" pitchFamily="18" charset="0"/>
              </a:rPr>
              <a:t>: finish task 1 after task 2 starts, but before task 2 can finish</a:t>
            </a:r>
          </a:p>
        </p:txBody>
      </p:sp>
    </p:spTree>
    <p:extLst>
      <p:ext uri="{BB962C8B-B14F-4D97-AF65-F5344CB8AC3E}">
        <p14:creationId xmlns:p14="http://schemas.microsoft.com/office/powerpoint/2010/main" val="168941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18</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03403" y="495218"/>
            <a:ext cx="11591725" cy="6247864"/>
          </a:xfrm>
          <a:prstGeom prst="rect">
            <a:avLst/>
          </a:prstGeom>
          <a:noFill/>
        </p:spPr>
        <p:txBody>
          <a:bodyPr wrap="square" rtlCol="0">
            <a:spAutoFit/>
          </a:bodyPr>
          <a:lstStyle/>
          <a:p>
            <a:pPr algn="ctr" eaLnBrk="0" hangingPunct="0"/>
            <a:r>
              <a:rPr lang="en-US" sz="4400" b="1" dirty="0" smtClean="0">
                <a:solidFill>
                  <a:srgbClr val="008000"/>
                </a:solidFill>
                <a:latin typeface="Palatino Linotype" panose="02040502050505030304" pitchFamily="18" charset="0"/>
              </a:rPr>
              <a:t>The Critical Path Planning Method</a:t>
            </a:r>
          </a:p>
          <a:p>
            <a:pPr eaLnBrk="0" hangingPunct="0"/>
            <a:endParaRPr lang="en-US" sz="1200" b="1" dirty="0">
              <a:solidFill>
                <a:srgbClr val="00008C"/>
              </a:solidFill>
              <a:latin typeface="Palatino Linotype" panose="02040502050505030304" pitchFamily="18" charset="0"/>
            </a:endParaRPr>
          </a:p>
          <a:p>
            <a:pPr marL="571500" indent="-571500">
              <a:spcAft>
                <a:spcPts val="1200"/>
              </a:spcAft>
              <a:buFont typeface="Arial" panose="020B0604020202020204" pitchFamily="34" charset="0"/>
              <a:buChar char="•"/>
              <a:defRPr/>
            </a:pPr>
            <a:r>
              <a:rPr lang="en-US" altLang="en-US" sz="3200" b="1" dirty="0">
                <a:solidFill>
                  <a:srgbClr val="008000"/>
                </a:solidFill>
                <a:latin typeface="Palatino Linotype" panose="02040502050505030304" pitchFamily="18" charset="0"/>
              </a:rPr>
              <a:t>Critical Path: </a:t>
            </a:r>
            <a:r>
              <a:rPr lang="en-US" altLang="en-US" sz="3200" b="1" dirty="0">
                <a:latin typeface="Palatino Linotype" panose="02040502050505030304" pitchFamily="18" charset="0"/>
              </a:rPr>
              <a:t>The path through </a:t>
            </a:r>
            <a:r>
              <a:rPr lang="en-US" altLang="en-US" sz="3200" b="1">
                <a:latin typeface="Palatino Linotype" panose="02040502050505030304" pitchFamily="18" charset="0"/>
              </a:rPr>
              <a:t>the </a:t>
            </a:r>
            <a:r>
              <a:rPr lang="en-US" altLang="en-US" sz="3200" b="1" smtClean="0">
                <a:latin typeface="Palatino Linotype" panose="02040502050505030304" pitchFamily="18" charset="0"/>
              </a:rPr>
              <a:t>schedule </a:t>
            </a:r>
            <a:r>
              <a:rPr lang="en-US" altLang="en-US" sz="3200" b="1" dirty="0">
                <a:latin typeface="Palatino Linotype" panose="02040502050505030304" pitchFamily="18" charset="0"/>
              </a:rPr>
              <a:t>that takes the maximum time, </a:t>
            </a:r>
            <a:r>
              <a:rPr lang="en-US" altLang="en-US" sz="3200" b="1" dirty="0" smtClean="0">
                <a:latin typeface="Palatino Linotype" panose="02040502050505030304" pitchFamily="18" charset="0"/>
              </a:rPr>
              <a:t>start-to-finish.</a:t>
            </a:r>
            <a:endParaRPr lang="en-US" altLang="en-US" sz="3200" b="1" dirty="0">
              <a:solidFill>
                <a:srgbClr val="006600"/>
              </a:solidFill>
              <a:latin typeface="Palatino Linotype" panose="02040502050505030304" pitchFamily="18" charset="0"/>
            </a:endParaRPr>
          </a:p>
          <a:p>
            <a:pPr marL="571500" indent="-571500">
              <a:spcAft>
                <a:spcPts val="1200"/>
              </a:spcAft>
              <a:buFont typeface="Arial" panose="020B0604020202020204" pitchFamily="34" charset="0"/>
              <a:buChar char="•"/>
              <a:defRPr/>
            </a:pPr>
            <a:r>
              <a:rPr lang="en-US" altLang="en-US" sz="3200" b="1" dirty="0" smtClean="0">
                <a:solidFill>
                  <a:srgbClr val="006600"/>
                </a:solidFill>
                <a:latin typeface="Palatino Linotype" panose="02040502050505030304" pitchFamily="18" charset="0"/>
              </a:rPr>
              <a:t>Float</a:t>
            </a:r>
            <a:r>
              <a:rPr lang="en-US" altLang="en-US" sz="3200" b="1" dirty="0">
                <a:solidFill>
                  <a:srgbClr val="006600"/>
                </a:solidFill>
                <a:latin typeface="Palatino Linotype" panose="02040502050505030304" pitchFamily="18" charset="0"/>
              </a:rPr>
              <a:t>: </a:t>
            </a:r>
            <a:r>
              <a:rPr lang="en-US" altLang="en-US" sz="3200" b="1" dirty="0" smtClean="0">
                <a:latin typeface="Palatino Linotype" panose="02040502050505030304" pitchFamily="18" charset="0"/>
              </a:rPr>
              <a:t>excess </a:t>
            </a:r>
            <a:r>
              <a:rPr lang="en-US" altLang="en-US" sz="3200" b="1" dirty="0">
                <a:latin typeface="Palatino Linotype" panose="02040502050505030304" pitchFamily="18" charset="0"/>
              </a:rPr>
              <a:t>time built into a </a:t>
            </a:r>
            <a:r>
              <a:rPr lang="en-US" altLang="en-US" sz="3200" b="1" dirty="0" smtClean="0">
                <a:latin typeface="Palatino Linotype" panose="02040502050505030304" pitchFamily="18" charset="0"/>
              </a:rPr>
              <a:t>task, milestone, or entire project </a:t>
            </a:r>
            <a:r>
              <a:rPr lang="en-US" altLang="en-US" sz="3200" b="1" dirty="0">
                <a:latin typeface="Palatino Linotype" panose="02040502050505030304" pitchFamily="18" charset="0"/>
              </a:rPr>
              <a:t>where resources are not being </a:t>
            </a:r>
            <a:r>
              <a:rPr lang="en-US" altLang="en-US" sz="3200" b="1" dirty="0" smtClean="0">
                <a:latin typeface="Palatino Linotype" panose="02040502050505030304" pitchFamily="18" charset="0"/>
              </a:rPr>
              <a:t>utilized</a:t>
            </a:r>
          </a:p>
          <a:p>
            <a:pPr marL="1028700" lvl="1" indent="-571500">
              <a:spcAft>
                <a:spcPts val="1200"/>
              </a:spcAft>
              <a:buFont typeface="Wingdings" panose="05000000000000000000" pitchFamily="2" charset="2"/>
              <a:buChar char="Ø"/>
              <a:defRPr/>
            </a:pPr>
            <a:r>
              <a:rPr lang="en-US" altLang="en-US" sz="2800" b="1" dirty="0">
                <a:solidFill>
                  <a:srgbClr val="0000FF"/>
                </a:solidFill>
                <a:latin typeface="Palatino Linotype" panose="02040502050505030304" pitchFamily="18" charset="0"/>
              </a:rPr>
              <a:t>All tasks not on the critical path contain float when compared to the critical </a:t>
            </a:r>
            <a:r>
              <a:rPr lang="en-US" altLang="en-US" sz="2800" b="1" dirty="0" smtClean="0">
                <a:solidFill>
                  <a:srgbClr val="0000FF"/>
                </a:solidFill>
                <a:latin typeface="Palatino Linotype" panose="02040502050505030304" pitchFamily="18" charset="0"/>
              </a:rPr>
              <a:t>path</a:t>
            </a:r>
          </a:p>
          <a:p>
            <a:pPr marL="1028700" lvl="1" indent="-571500">
              <a:spcAft>
                <a:spcPts val="1200"/>
              </a:spcAft>
              <a:buFont typeface="Wingdings" panose="05000000000000000000" pitchFamily="2" charset="2"/>
              <a:buChar char="Ø"/>
              <a:defRPr/>
            </a:pPr>
            <a:r>
              <a:rPr lang="en-US" altLang="en-US" sz="2800" b="1" dirty="0">
                <a:solidFill>
                  <a:srgbClr val="0000FF"/>
                </a:solidFill>
                <a:latin typeface="Palatino Linotype" panose="02040502050505030304" pitchFamily="18" charset="0"/>
              </a:rPr>
              <a:t>To reduce project time, you only have to reduce times for tasks on the critical path</a:t>
            </a:r>
            <a:r>
              <a:rPr lang="en-US" altLang="en-US" sz="2800" b="1" dirty="0" smtClean="0">
                <a:solidFill>
                  <a:srgbClr val="0000FF"/>
                </a:solidFill>
                <a:latin typeface="Palatino Linotype" panose="02040502050505030304" pitchFamily="18" charset="0"/>
              </a:rPr>
              <a:t>.</a:t>
            </a:r>
          </a:p>
          <a:p>
            <a:pPr>
              <a:defRPr/>
            </a:pPr>
            <a:endParaRPr lang="en-US" altLang="en-US" sz="3200" b="1" dirty="0">
              <a:latin typeface="Palatino Linotype" panose="02040502050505030304" pitchFamily="18" charset="0"/>
            </a:endParaRPr>
          </a:p>
          <a:p>
            <a:pPr marL="571500" indent="-571500">
              <a:buFont typeface="Arial" panose="020B0604020202020204" pitchFamily="34" charset="0"/>
              <a:buChar char="•"/>
              <a:defRPr/>
            </a:pPr>
            <a:endParaRPr lang="en-US" altLang="en-US" sz="3200" b="1" dirty="0">
              <a:solidFill>
                <a:srgbClr val="0000FF"/>
              </a:solidFill>
              <a:latin typeface="Palatino Linotype" panose="02040502050505030304" pitchFamily="18" charset="0"/>
            </a:endParaRPr>
          </a:p>
        </p:txBody>
      </p:sp>
    </p:spTree>
    <p:extLst>
      <p:ext uri="{BB962C8B-B14F-4D97-AF65-F5344CB8AC3E}">
        <p14:creationId xmlns:p14="http://schemas.microsoft.com/office/powerpoint/2010/main" val="266094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19</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03403" y="495218"/>
            <a:ext cx="11591725" cy="769441"/>
          </a:xfrm>
          <a:prstGeom prst="rect">
            <a:avLst/>
          </a:prstGeom>
          <a:noFill/>
        </p:spPr>
        <p:txBody>
          <a:bodyPr wrap="square" rtlCol="0">
            <a:spAutoFit/>
          </a:bodyPr>
          <a:lstStyle/>
          <a:p>
            <a:pPr algn="ctr" eaLnBrk="0" hangingPunct="0"/>
            <a:r>
              <a:rPr lang="en-US" sz="4400" b="1" dirty="0" smtClean="0">
                <a:solidFill>
                  <a:srgbClr val="008000"/>
                </a:solidFill>
                <a:latin typeface="Palatino Linotype" panose="02040502050505030304" pitchFamily="18" charset="0"/>
              </a:rPr>
              <a:t>The Critical Path Planning Method</a:t>
            </a:r>
          </a:p>
        </p:txBody>
      </p:sp>
      <p:pic>
        <p:nvPicPr>
          <p:cNvPr id="5" name="Picture 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357" y="1392139"/>
            <a:ext cx="8397815" cy="468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642187" y="1828800"/>
            <a:ext cx="2159566" cy="646331"/>
          </a:xfrm>
          <a:prstGeom prst="rect">
            <a:avLst/>
          </a:prstGeom>
          <a:noFill/>
        </p:spPr>
        <p:txBody>
          <a:bodyPr wrap="none" rtlCol="0">
            <a:spAutoFit/>
          </a:bodyPr>
          <a:lstStyle/>
          <a:p>
            <a:r>
              <a:rPr lang="en-US" sz="3600" b="1" dirty="0" smtClean="0">
                <a:solidFill>
                  <a:srgbClr val="FF0000"/>
                </a:solidFill>
                <a:latin typeface="Palatino Linotype" panose="02040502050505030304" pitchFamily="18" charset="0"/>
              </a:rPr>
              <a:t>CP in red</a:t>
            </a:r>
            <a:endParaRPr lang="en-US" sz="3600" b="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75871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5853-ADA2-194F-97BA-4AA7DF14AD11}"/>
              </a:ext>
            </a:extLst>
          </p:cNvPr>
          <p:cNvSpPr>
            <a:spLocks noGrp="1"/>
          </p:cNvSpPr>
          <p:nvPr>
            <p:ph type="title"/>
          </p:nvPr>
        </p:nvSpPr>
        <p:spPr/>
        <p:txBody>
          <a:bodyPr/>
          <a:lstStyle/>
          <a:p>
            <a:r>
              <a:rPr lang="en-US" dirty="0" smtClean="0">
                <a:latin typeface="Palatino Linotype" panose="02040502050505030304" pitchFamily="18" charset="0"/>
              </a:rPr>
              <a:t>Talk Outline</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7406B00E-D3ED-FF47-BA20-74DB220A6785}"/>
              </a:ext>
            </a:extLst>
          </p:cNvPr>
          <p:cNvSpPr>
            <a:spLocks noGrp="1"/>
          </p:cNvSpPr>
          <p:nvPr>
            <p:ph idx="1"/>
          </p:nvPr>
        </p:nvSpPr>
        <p:spPr>
          <a:xfrm>
            <a:off x="350109" y="1418462"/>
            <a:ext cx="11491782" cy="4594149"/>
          </a:xfrm>
        </p:spPr>
        <p:txBody>
          <a:bodyPr>
            <a:normAutofit/>
          </a:bodyPr>
          <a:lstStyle/>
          <a:p>
            <a:pPr marL="514350" lvl="0" indent="-514350">
              <a:lnSpc>
                <a:spcPct val="110000"/>
              </a:lnSpc>
              <a:spcBef>
                <a:spcPts val="0"/>
              </a:spcBef>
              <a:spcAft>
                <a:spcPts val="1200"/>
              </a:spcAft>
              <a:buFont typeface="+mj-lt"/>
              <a:buAutoNum type="arabicPeriod"/>
            </a:pPr>
            <a:r>
              <a:rPr lang="en-US" b="1" dirty="0">
                <a:latin typeface="Palatino Linotype" panose="02040502050505030304" pitchFamily="18" charset="0"/>
              </a:rPr>
              <a:t>Projects and the project life cycle</a:t>
            </a:r>
          </a:p>
          <a:p>
            <a:pPr marL="514350" lvl="0" indent="-514350">
              <a:lnSpc>
                <a:spcPct val="110000"/>
              </a:lnSpc>
              <a:spcBef>
                <a:spcPts val="0"/>
              </a:spcBef>
              <a:spcAft>
                <a:spcPts val="1200"/>
              </a:spcAft>
              <a:buFont typeface="+mj-lt"/>
              <a:buAutoNum type="arabicPeriod"/>
            </a:pPr>
            <a:r>
              <a:rPr lang="en-US" b="1" dirty="0">
                <a:latin typeface="Palatino Linotype" panose="02040502050505030304" pitchFamily="18" charset="0"/>
              </a:rPr>
              <a:t>The levels of design and design projects</a:t>
            </a:r>
          </a:p>
          <a:p>
            <a:pPr marL="514350" lvl="0" indent="-514350">
              <a:lnSpc>
                <a:spcPct val="110000"/>
              </a:lnSpc>
              <a:spcBef>
                <a:spcPts val="0"/>
              </a:spcBef>
              <a:spcAft>
                <a:spcPts val="1200"/>
              </a:spcAft>
              <a:buFont typeface="+mj-lt"/>
              <a:buAutoNum type="arabicPeriod"/>
            </a:pPr>
            <a:r>
              <a:rPr lang="en-US" b="1" dirty="0">
                <a:latin typeface="Palatino Linotype" panose="02040502050505030304" pitchFamily="18" charset="0"/>
              </a:rPr>
              <a:t>Planning </a:t>
            </a:r>
            <a:r>
              <a:rPr lang="en-US" b="1" dirty="0" smtClean="0">
                <a:latin typeface="Palatino Linotype" panose="02040502050505030304" pitchFamily="18" charset="0"/>
              </a:rPr>
              <a:t>concepts</a:t>
            </a:r>
          </a:p>
          <a:p>
            <a:pPr marL="514350" lvl="0" indent="-514350">
              <a:lnSpc>
                <a:spcPct val="110000"/>
              </a:lnSpc>
              <a:spcBef>
                <a:spcPts val="0"/>
              </a:spcBef>
              <a:spcAft>
                <a:spcPts val="1200"/>
              </a:spcAft>
              <a:buFont typeface="+mj-lt"/>
              <a:buAutoNum type="arabicPeriod"/>
            </a:pPr>
            <a:r>
              <a:rPr lang="en-US" b="1" dirty="0" smtClean="0">
                <a:latin typeface="Palatino Linotype" panose="02040502050505030304" pitchFamily="18" charset="0"/>
              </a:rPr>
              <a:t>Implementation </a:t>
            </a:r>
            <a:r>
              <a:rPr lang="en-US" b="1" dirty="0">
                <a:latin typeface="Palatino Linotype" panose="02040502050505030304" pitchFamily="18" charset="0"/>
              </a:rPr>
              <a:t>plans and schedules</a:t>
            </a:r>
          </a:p>
          <a:p>
            <a:pPr marL="514350" lvl="0" indent="-514350">
              <a:lnSpc>
                <a:spcPct val="110000"/>
              </a:lnSpc>
              <a:spcBef>
                <a:spcPts val="0"/>
              </a:spcBef>
              <a:spcAft>
                <a:spcPts val="1200"/>
              </a:spcAft>
              <a:buFont typeface="+mj-lt"/>
              <a:buAutoNum type="arabicPeriod"/>
            </a:pPr>
            <a:r>
              <a:rPr lang="en-US" b="1" dirty="0" smtClean="0">
                <a:latin typeface="Palatino Linotype" panose="02040502050505030304" pitchFamily="18" charset="0"/>
              </a:rPr>
              <a:t>Teamwork </a:t>
            </a:r>
            <a:r>
              <a:rPr lang="en-US" b="1" dirty="0">
                <a:latin typeface="Palatino Linotype" panose="02040502050505030304" pitchFamily="18" charset="0"/>
              </a:rPr>
              <a:t>and leadership</a:t>
            </a:r>
          </a:p>
          <a:p>
            <a:pPr marL="514350" indent="-514350">
              <a:lnSpc>
                <a:spcPct val="110000"/>
              </a:lnSpc>
              <a:spcBef>
                <a:spcPts val="0"/>
              </a:spcBef>
              <a:spcAft>
                <a:spcPts val="1200"/>
              </a:spcAft>
              <a:buFont typeface="+mj-lt"/>
              <a:buAutoNum type="arabicPeriod"/>
            </a:pPr>
            <a:r>
              <a:rPr lang="en-US" b="1" dirty="0" smtClean="0">
                <a:latin typeface="Palatino Linotype" panose="02040502050505030304" pitchFamily="18" charset="0"/>
              </a:rPr>
              <a:t>Wrap-up</a:t>
            </a:r>
            <a:endParaRPr lang="en-US" b="1" dirty="0">
              <a:latin typeface="Palatino Linotype" panose="02040502050505030304" pitchFamily="18" charset="0"/>
            </a:endParaRPr>
          </a:p>
          <a:p>
            <a:pPr marL="514350" indent="-514350">
              <a:lnSpc>
                <a:spcPct val="110000"/>
              </a:lnSpc>
              <a:spcBef>
                <a:spcPts val="0"/>
              </a:spcBef>
              <a:spcAft>
                <a:spcPts val="1200"/>
              </a:spcAft>
              <a:buFont typeface="+mj-lt"/>
              <a:buAutoNum type="arabicPeriod"/>
            </a:pPr>
            <a:r>
              <a:rPr lang="en-US" b="1" dirty="0" smtClean="0">
                <a:latin typeface="Palatino Linotype" panose="02040502050505030304" pitchFamily="18" charset="0"/>
              </a:rPr>
              <a:t>Q&amp;A</a:t>
            </a:r>
            <a:endParaRPr lang="en-US" b="1" dirty="0">
              <a:latin typeface="Palatino Linotype" panose="02040502050505030304" pitchFamily="18" charset="0"/>
            </a:endParaRPr>
          </a:p>
        </p:txBody>
      </p:sp>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2</a:t>
            </a:fld>
            <a:endParaRPr lang="en-US" dirty="0"/>
          </a:p>
        </p:txBody>
      </p:sp>
    </p:spTree>
    <p:extLst>
      <p:ext uri="{BB962C8B-B14F-4D97-AF65-F5344CB8AC3E}">
        <p14:creationId xmlns:p14="http://schemas.microsoft.com/office/powerpoint/2010/main" val="22135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20</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03403" y="110497"/>
            <a:ext cx="11591725" cy="769441"/>
          </a:xfrm>
          <a:prstGeom prst="rect">
            <a:avLst/>
          </a:prstGeom>
          <a:noFill/>
        </p:spPr>
        <p:txBody>
          <a:bodyPr wrap="square" rtlCol="0">
            <a:spAutoFit/>
          </a:bodyPr>
          <a:lstStyle/>
          <a:p>
            <a:pPr algn="ctr" eaLnBrk="0" hangingPunct="0"/>
            <a:r>
              <a:rPr lang="en-US" sz="4400" b="1" dirty="0" smtClean="0">
                <a:solidFill>
                  <a:srgbClr val="008000"/>
                </a:solidFill>
                <a:latin typeface="Palatino Linotype" panose="02040502050505030304" pitchFamily="18" charset="0"/>
              </a:rPr>
              <a:t>Resource leveling to optimize the schedule</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374" y="1272430"/>
            <a:ext cx="4285638" cy="246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8200845" y="769117"/>
            <a:ext cx="164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b="1" dirty="0">
                <a:solidFill>
                  <a:srgbClr val="003399"/>
                </a:solidFill>
              </a:rPr>
              <a:t>LEVELED</a:t>
            </a:r>
          </a:p>
        </p:txBody>
      </p:sp>
      <p:sp>
        <p:nvSpPr>
          <p:cNvPr id="11" name="Text Box 4"/>
          <p:cNvSpPr txBox="1">
            <a:spLocks noChangeArrowheads="1"/>
          </p:cNvSpPr>
          <p:nvPr/>
        </p:nvSpPr>
        <p:spPr bwMode="auto">
          <a:xfrm>
            <a:off x="2533654" y="841134"/>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b="1" dirty="0">
                <a:solidFill>
                  <a:srgbClr val="003399"/>
                </a:solidFill>
              </a:rPr>
              <a:t>ORIGINAL</a:t>
            </a: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l="39594"/>
          <a:stretch>
            <a:fillRect/>
          </a:stretch>
        </p:blipFill>
        <p:spPr bwMode="auto">
          <a:xfrm>
            <a:off x="1340670" y="1299949"/>
            <a:ext cx="4146507" cy="247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728" y="3772409"/>
            <a:ext cx="4653309" cy="30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r="5682"/>
          <a:stretch>
            <a:fillRect/>
          </a:stretch>
        </p:blipFill>
        <p:spPr bwMode="auto">
          <a:xfrm>
            <a:off x="6429396" y="3772409"/>
            <a:ext cx="4603595" cy="30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096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21</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03403" y="110497"/>
            <a:ext cx="11591725" cy="769441"/>
          </a:xfrm>
          <a:prstGeom prst="rect">
            <a:avLst/>
          </a:prstGeom>
          <a:noFill/>
        </p:spPr>
        <p:txBody>
          <a:bodyPr wrap="square" rtlCol="0">
            <a:spAutoFit/>
          </a:bodyPr>
          <a:lstStyle/>
          <a:p>
            <a:pPr algn="ctr" eaLnBrk="0" hangingPunct="0"/>
            <a:r>
              <a:rPr lang="en-US" sz="4400" b="1" dirty="0" smtClean="0">
                <a:solidFill>
                  <a:srgbClr val="008000"/>
                </a:solidFill>
                <a:latin typeface="Palatino Linotype" panose="02040502050505030304" pitchFamily="18" charset="0"/>
              </a:rPr>
              <a:t>Project Implementation Plans</a:t>
            </a:r>
          </a:p>
        </p:txBody>
      </p:sp>
      <p:sp>
        <p:nvSpPr>
          <p:cNvPr id="2" name="TextBox 1"/>
          <p:cNvSpPr txBox="1"/>
          <p:nvPr/>
        </p:nvSpPr>
        <p:spPr>
          <a:xfrm>
            <a:off x="751675" y="1194997"/>
            <a:ext cx="10893985" cy="4678204"/>
          </a:xfrm>
          <a:prstGeom prst="rect">
            <a:avLst/>
          </a:prstGeom>
          <a:noFill/>
        </p:spPr>
        <p:txBody>
          <a:bodyPr wrap="square" rtlCol="0">
            <a:spAutoFit/>
          </a:bodyPr>
          <a:lstStyle/>
          <a:p>
            <a:pPr>
              <a:spcAft>
                <a:spcPts val="1200"/>
              </a:spcAft>
            </a:pPr>
            <a:r>
              <a:rPr lang="en-US" altLang="en-US" sz="4000" b="1" dirty="0">
                <a:latin typeface="Palatino Linotype" panose="02040502050505030304" pitchFamily="18" charset="0"/>
              </a:rPr>
              <a:t>Help plan complicated, multi-step tasks</a:t>
            </a:r>
          </a:p>
          <a:p>
            <a:pPr marL="571500" indent="-571500">
              <a:spcAft>
                <a:spcPts val="1200"/>
              </a:spcAft>
              <a:buFont typeface="Arial" panose="020B0604020202020204" pitchFamily="34" charset="0"/>
              <a:buChar char="•"/>
            </a:pPr>
            <a:r>
              <a:rPr lang="en-US" altLang="en-US" sz="4000" b="1" dirty="0">
                <a:solidFill>
                  <a:srgbClr val="008000"/>
                </a:solidFill>
                <a:latin typeface="Palatino Linotype" panose="02040502050505030304" pitchFamily="18" charset="0"/>
              </a:rPr>
              <a:t>Like your Capstone design project</a:t>
            </a:r>
            <a:r>
              <a:rPr lang="en-US" altLang="en-US" sz="4000" b="1" dirty="0" smtClean="0">
                <a:solidFill>
                  <a:srgbClr val="008000"/>
                </a:solidFill>
                <a:latin typeface="Palatino Linotype" panose="02040502050505030304" pitchFamily="18" charset="0"/>
              </a:rPr>
              <a:t>!</a:t>
            </a:r>
          </a:p>
          <a:p>
            <a:pPr>
              <a:spcAft>
                <a:spcPts val="1200"/>
              </a:spcAft>
            </a:pPr>
            <a:r>
              <a:rPr lang="en-US" altLang="en-US" sz="4000" b="1" dirty="0">
                <a:latin typeface="Palatino Linotype" panose="02040502050505030304" pitchFamily="18" charset="0"/>
              </a:rPr>
              <a:t>Useful when multiple people must plan, coordinate, and execute an </a:t>
            </a:r>
            <a:r>
              <a:rPr lang="en-US" altLang="en-US" sz="4000" b="1" dirty="0" smtClean="0">
                <a:latin typeface="Palatino Linotype" panose="02040502050505030304" pitchFamily="18" charset="0"/>
              </a:rPr>
              <a:t>assignment</a:t>
            </a:r>
          </a:p>
          <a:p>
            <a:pPr>
              <a:spcAft>
                <a:spcPts val="1200"/>
              </a:spcAft>
            </a:pPr>
            <a:endParaRPr lang="en-US" altLang="en-US" sz="4000" b="1" dirty="0">
              <a:latin typeface="Palatino Linotype" panose="02040502050505030304" pitchFamily="18" charset="0"/>
            </a:endParaRPr>
          </a:p>
          <a:p>
            <a:endParaRPr lang="en-US" altLang="en-US" sz="4000" b="1" dirty="0">
              <a:solidFill>
                <a:srgbClr val="008000"/>
              </a:solidFill>
              <a:latin typeface="Palatino Linotype" panose="02040502050505030304" pitchFamily="18" charset="0"/>
            </a:endParaRPr>
          </a:p>
          <a:p>
            <a:endParaRPr lang="en-US" dirty="0"/>
          </a:p>
        </p:txBody>
      </p:sp>
    </p:spTree>
    <p:extLst>
      <p:ext uri="{BB962C8B-B14F-4D97-AF65-F5344CB8AC3E}">
        <p14:creationId xmlns:p14="http://schemas.microsoft.com/office/powerpoint/2010/main" val="12702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22</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03403" y="110497"/>
            <a:ext cx="11591725" cy="1446550"/>
          </a:xfrm>
          <a:prstGeom prst="rect">
            <a:avLst/>
          </a:prstGeom>
          <a:noFill/>
        </p:spPr>
        <p:txBody>
          <a:bodyPr wrap="square" rtlCol="0">
            <a:spAutoFit/>
          </a:bodyPr>
          <a:lstStyle/>
          <a:p>
            <a:pPr algn="ctr" eaLnBrk="0" hangingPunct="0"/>
            <a:r>
              <a:rPr lang="en-US" sz="4400" b="1" dirty="0" smtClean="0">
                <a:solidFill>
                  <a:srgbClr val="008000"/>
                </a:solidFill>
                <a:latin typeface="Palatino Linotype" panose="02040502050505030304" pitchFamily="18" charset="0"/>
              </a:rPr>
              <a:t>Project Implementation Plans</a:t>
            </a:r>
          </a:p>
          <a:p>
            <a:pPr algn="ctr" eaLnBrk="0" hangingPunct="0"/>
            <a:r>
              <a:rPr lang="en-US" sz="4400" b="1" dirty="0" smtClean="0">
                <a:solidFill>
                  <a:srgbClr val="008000"/>
                </a:solidFill>
                <a:latin typeface="Palatino Linotype" panose="02040502050505030304" pitchFamily="18" charset="0"/>
              </a:rPr>
              <a:t>Recommended Sections</a:t>
            </a:r>
          </a:p>
        </p:txBody>
      </p:sp>
      <p:sp>
        <p:nvSpPr>
          <p:cNvPr id="2" name="TextBox 1"/>
          <p:cNvSpPr txBox="1"/>
          <p:nvPr/>
        </p:nvSpPr>
        <p:spPr>
          <a:xfrm>
            <a:off x="250166" y="1557047"/>
            <a:ext cx="11844068" cy="4524315"/>
          </a:xfrm>
          <a:prstGeom prst="rect">
            <a:avLst/>
          </a:prstGeom>
          <a:noFill/>
        </p:spPr>
        <p:txBody>
          <a:bodyPr wrap="square" rtlCol="0">
            <a:spAutoFit/>
          </a:bodyPr>
          <a:lstStyle/>
          <a:p>
            <a:pPr marL="569913" indent="-569913">
              <a:buAutoNum type="arabicPeriod"/>
              <a:defRPr/>
            </a:pPr>
            <a:r>
              <a:rPr lang="en-US" sz="2800" b="1" dirty="0" smtClean="0">
                <a:latin typeface="Palatino Linotype" panose="02040502050505030304" pitchFamily="18" charset="0"/>
              </a:rPr>
              <a:t>Introduction:</a:t>
            </a:r>
            <a:r>
              <a:rPr lang="en-US" sz="3200" b="1" dirty="0" smtClean="0">
                <a:latin typeface="Palatino Linotype" panose="02040502050505030304" pitchFamily="18" charset="0"/>
              </a:rPr>
              <a:t> </a:t>
            </a:r>
            <a:r>
              <a:rPr lang="en-US" sz="2400" b="1" dirty="0" smtClean="0">
                <a:solidFill>
                  <a:srgbClr val="0000FF"/>
                </a:solidFill>
                <a:latin typeface="Palatino Linotype" panose="02040502050505030304" pitchFamily="18" charset="0"/>
              </a:rPr>
              <a:t>A </a:t>
            </a:r>
            <a:r>
              <a:rPr lang="en-US" sz="2400" b="1" dirty="0">
                <a:solidFill>
                  <a:srgbClr val="0000FF"/>
                </a:solidFill>
                <a:latin typeface="Palatino Linotype" panose="02040502050505030304" pitchFamily="18" charset="0"/>
              </a:rPr>
              <a:t>description of the opportunity you are </a:t>
            </a:r>
            <a:r>
              <a:rPr lang="en-US" sz="2400" b="1" dirty="0" smtClean="0">
                <a:solidFill>
                  <a:srgbClr val="0000FF"/>
                </a:solidFill>
                <a:latin typeface="Palatino Linotype" panose="02040502050505030304" pitchFamily="18" charset="0"/>
              </a:rPr>
              <a:t>investigating and an </a:t>
            </a:r>
            <a:r>
              <a:rPr lang="en-US" sz="2400" b="1" dirty="0">
                <a:solidFill>
                  <a:srgbClr val="0000FF"/>
                </a:solidFill>
                <a:latin typeface="Palatino Linotype" panose="02040502050505030304" pitchFamily="18" charset="0"/>
              </a:rPr>
              <a:t>overview of the types of activities </a:t>
            </a:r>
            <a:r>
              <a:rPr lang="en-US" sz="2400" b="1" dirty="0" smtClean="0">
                <a:solidFill>
                  <a:srgbClr val="0000FF"/>
                </a:solidFill>
                <a:latin typeface="Palatino Linotype" panose="02040502050505030304" pitchFamily="18" charset="0"/>
              </a:rPr>
              <a:t>that will be </a:t>
            </a:r>
            <a:r>
              <a:rPr lang="en-US" sz="2400" b="1" dirty="0">
                <a:solidFill>
                  <a:srgbClr val="0000FF"/>
                </a:solidFill>
                <a:latin typeface="Palatino Linotype" panose="02040502050505030304" pitchFamily="18" charset="0"/>
              </a:rPr>
              <a:t>performing during the </a:t>
            </a:r>
            <a:r>
              <a:rPr lang="en-US" sz="2400" b="1" dirty="0" smtClean="0">
                <a:solidFill>
                  <a:srgbClr val="0000FF"/>
                </a:solidFill>
                <a:latin typeface="Palatino Linotype" panose="02040502050505030304" pitchFamily="18" charset="0"/>
              </a:rPr>
              <a:t>project</a:t>
            </a:r>
          </a:p>
          <a:p>
            <a:pPr marL="569913" indent="-569913">
              <a:buFontTx/>
              <a:buAutoNum type="arabicPeriod"/>
              <a:defRPr/>
            </a:pPr>
            <a:r>
              <a:rPr lang="en-US" sz="2800" b="1" dirty="0">
                <a:latin typeface="Palatino Linotype" panose="02040502050505030304" pitchFamily="18" charset="0"/>
              </a:rPr>
              <a:t>Goals, Objectives, and </a:t>
            </a:r>
            <a:r>
              <a:rPr lang="en-US" sz="2800" b="1" dirty="0" smtClean="0">
                <a:latin typeface="Palatino Linotype" panose="02040502050505030304" pitchFamily="18" charset="0"/>
              </a:rPr>
              <a:t>Deliverables: </a:t>
            </a:r>
          </a:p>
          <a:p>
            <a:pPr marL="801688" lvl="1" indent="-344488">
              <a:buFont typeface="Arial" panose="020B0604020202020204" pitchFamily="34" charset="0"/>
              <a:buChar char="•"/>
              <a:defRPr/>
            </a:pPr>
            <a:r>
              <a:rPr lang="en-US" sz="2400" b="1" dirty="0" smtClean="0">
                <a:solidFill>
                  <a:srgbClr val="008000"/>
                </a:solidFill>
                <a:latin typeface="Palatino Linotype" panose="02040502050505030304" pitchFamily="18" charset="0"/>
              </a:rPr>
              <a:t>Goal: </a:t>
            </a:r>
            <a:r>
              <a:rPr lang="en-US" sz="2400" b="1" dirty="0" smtClean="0">
                <a:solidFill>
                  <a:srgbClr val="0000FF"/>
                </a:solidFill>
                <a:latin typeface="Palatino Linotype" panose="02040502050505030304" pitchFamily="18" charset="0"/>
              </a:rPr>
              <a:t>general </a:t>
            </a:r>
            <a:r>
              <a:rPr lang="en-US" sz="2400" b="1" dirty="0">
                <a:solidFill>
                  <a:srgbClr val="0000FF"/>
                </a:solidFill>
                <a:latin typeface="Palatino Linotype" panose="02040502050505030304" pitchFamily="18" charset="0"/>
              </a:rPr>
              <a:t>and qualitative – a vision type statement</a:t>
            </a:r>
          </a:p>
          <a:p>
            <a:pPr marL="801688" lvl="1" indent="-344488">
              <a:buFont typeface="Arial" panose="020B0604020202020204" pitchFamily="34" charset="0"/>
              <a:buChar char="•"/>
              <a:defRPr/>
            </a:pPr>
            <a:r>
              <a:rPr lang="en-US" sz="2400" b="1" dirty="0" smtClean="0">
                <a:solidFill>
                  <a:srgbClr val="008000"/>
                </a:solidFill>
                <a:latin typeface="Palatino Linotype" panose="02040502050505030304" pitchFamily="18" charset="0"/>
              </a:rPr>
              <a:t>Objective:</a:t>
            </a:r>
            <a:r>
              <a:rPr lang="en-US" sz="2400" b="1" dirty="0" smtClean="0">
                <a:solidFill>
                  <a:srgbClr val="0000FF"/>
                </a:solidFill>
                <a:latin typeface="Palatino Linotype" panose="02040502050505030304" pitchFamily="18" charset="0"/>
              </a:rPr>
              <a:t> Specific </a:t>
            </a:r>
            <a:r>
              <a:rPr lang="en-US" sz="2400" b="1" dirty="0">
                <a:solidFill>
                  <a:srgbClr val="0000FF"/>
                </a:solidFill>
                <a:latin typeface="Palatino Linotype" panose="02040502050505030304" pitchFamily="18" charset="0"/>
              </a:rPr>
              <a:t>and measurable – a quality assurance type statement. </a:t>
            </a:r>
          </a:p>
          <a:p>
            <a:pPr marL="801688" lvl="1" indent="-344488">
              <a:buFont typeface="Arial" panose="020B0604020202020204" pitchFamily="34" charset="0"/>
              <a:buChar char="•"/>
              <a:defRPr/>
            </a:pPr>
            <a:r>
              <a:rPr lang="en-US" sz="2400" b="1" dirty="0" smtClean="0">
                <a:solidFill>
                  <a:srgbClr val="008000"/>
                </a:solidFill>
                <a:latin typeface="Palatino Linotype" panose="02040502050505030304" pitchFamily="18" charset="0"/>
              </a:rPr>
              <a:t>Deliverable:</a:t>
            </a:r>
            <a:r>
              <a:rPr lang="en-US" sz="2400" b="1" dirty="0" smtClean="0">
                <a:solidFill>
                  <a:srgbClr val="0000FF"/>
                </a:solidFill>
                <a:latin typeface="Palatino Linotype" panose="02040502050505030304" pitchFamily="18" charset="0"/>
              </a:rPr>
              <a:t> documents </a:t>
            </a:r>
            <a:r>
              <a:rPr lang="en-US" sz="2400" b="1" dirty="0">
                <a:solidFill>
                  <a:srgbClr val="0000FF"/>
                </a:solidFill>
                <a:latin typeface="Palatino Linotype" panose="02040502050505030304" pitchFamily="18" charset="0"/>
              </a:rPr>
              <a:t>the knowledge generated to achieve the goals or objectives</a:t>
            </a:r>
            <a:r>
              <a:rPr lang="en-US" sz="2400" dirty="0" smtClean="0">
                <a:latin typeface="Palatino Linotype" panose="02040502050505030304" pitchFamily="18" charset="0"/>
              </a:rPr>
              <a:t>.</a:t>
            </a:r>
          </a:p>
          <a:p>
            <a:pPr marL="569913" indent="-569913">
              <a:buFont typeface="+mj-lt"/>
              <a:buAutoNum type="arabicPeriod"/>
              <a:defRPr/>
            </a:pPr>
            <a:r>
              <a:rPr lang="en-US" sz="2800" b="1" dirty="0" smtClean="0">
                <a:latin typeface="Palatino Linotype" panose="02040502050505030304" pitchFamily="18" charset="0"/>
              </a:rPr>
              <a:t>Milestones and Tasks: </a:t>
            </a:r>
            <a:r>
              <a:rPr lang="en-US" sz="2400" b="1" dirty="0" smtClean="0">
                <a:solidFill>
                  <a:srgbClr val="0000FF"/>
                </a:solidFill>
                <a:latin typeface="Palatino Linotype" panose="02040502050505030304" pitchFamily="18" charset="0"/>
              </a:rPr>
              <a:t>A detailed list and description of all of the tasks you must complete to meet your objectives, organized by deliverable milestones.</a:t>
            </a:r>
          </a:p>
          <a:p>
            <a:pPr marL="569913" indent="-569913">
              <a:buFont typeface="+mj-lt"/>
              <a:buAutoNum type="arabicPeriod"/>
              <a:defRPr/>
            </a:pPr>
            <a:r>
              <a:rPr lang="en-US" sz="2800" b="1" dirty="0" smtClean="0">
                <a:latin typeface="Palatino Linotype" panose="02040502050505030304" pitchFamily="18" charset="0"/>
              </a:rPr>
              <a:t>Resource Requirements/Project Constraints/Areas of Risk</a:t>
            </a:r>
          </a:p>
          <a:p>
            <a:pPr marL="569913" indent="-569913">
              <a:buFont typeface="+mj-lt"/>
              <a:buAutoNum type="arabicPeriod"/>
              <a:defRPr/>
            </a:pPr>
            <a:r>
              <a:rPr lang="en-US" sz="2800" b="1" dirty="0" smtClean="0">
                <a:latin typeface="Palatino Linotype" panose="02040502050505030304" pitchFamily="18" charset="0"/>
              </a:rPr>
              <a:t>Project schedule</a:t>
            </a:r>
          </a:p>
        </p:txBody>
      </p:sp>
    </p:spTree>
    <p:extLst>
      <p:ext uri="{BB962C8B-B14F-4D97-AF65-F5344CB8AC3E}">
        <p14:creationId xmlns:p14="http://schemas.microsoft.com/office/powerpoint/2010/main" val="20425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5853-ADA2-194F-97BA-4AA7DF14AD11}"/>
              </a:ext>
            </a:extLst>
          </p:cNvPr>
          <p:cNvSpPr>
            <a:spLocks noGrp="1"/>
          </p:cNvSpPr>
          <p:nvPr>
            <p:ph type="title"/>
          </p:nvPr>
        </p:nvSpPr>
        <p:spPr>
          <a:xfrm>
            <a:off x="350109" y="82786"/>
            <a:ext cx="11491782" cy="900626"/>
          </a:xfrm>
        </p:spPr>
        <p:txBody>
          <a:bodyPr>
            <a:normAutofit/>
          </a:bodyPr>
          <a:lstStyle/>
          <a:p>
            <a:pPr algn="ctr"/>
            <a:r>
              <a:rPr lang="en-US" dirty="0" smtClean="0">
                <a:solidFill>
                  <a:srgbClr val="008000"/>
                </a:solidFill>
                <a:latin typeface="Palatino Linotype" panose="02040502050505030304" pitchFamily="18" charset="0"/>
              </a:rPr>
              <a:t>Teamwork and Leadership</a:t>
            </a:r>
            <a:endParaRPr lang="en-US" dirty="0">
              <a:solidFill>
                <a:srgbClr val="008000"/>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7406B00E-D3ED-FF47-BA20-74DB220A6785}"/>
              </a:ext>
            </a:extLst>
          </p:cNvPr>
          <p:cNvSpPr>
            <a:spLocks noGrp="1"/>
          </p:cNvSpPr>
          <p:nvPr>
            <p:ph idx="1"/>
          </p:nvPr>
        </p:nvSpPr>
        <p:spPr>
          <a:xfrm>
            <a:off x="350109" y="1099286"/>
            <a:ext cx="11491782" cy="4139514"/>
          </a:xfrm>
        </p:spPr>
        <p:txBody>
          <a:bodyPr>
            <a:noAutofit/>
          </a:bodyPr>
          <a:lstStyle/>
          <a:p>
            <a:pPr>
              <a:lnSpc>
                <a:spcPct val="100000"/>
              </a:lnSpc>
              <a:spcBef>
                <a:spcPts val="0"/>
              </a:spcBef>
              <a:spcAft>
                <a:spcPts val="600"/>
              </a:spcAft>
            </a:pPr>
            <a:r>
              <a:rPr lang="en-US" sz="2400" b="1" dirty="0" smtClean="0">
                <a:latin typeface="Palatino Linotype" panose="02040502050505030304" pitchFamily="18" charset="0"/>
              </a:rPr>
              <a:t>Projects almost always involve multiple people and sometimes people from multiple organizations.</a:t>
            </a:r>
          </a:p>
          <a:p>
            <a:pPr>
              <a:lnSpc>
                <a:spcPct val="100000"/>
              </a:lnSpc>
              <a:spcBef>
                <a:spcPts val="0"/>
              </a:spcBef>
              <a:spcAft>
                <a:spcPts val="600"/>
              </a:spcAft>
            </a:pPr>
            <a:r>
              <a:rPr lang="en-US" sz="2400" b="1" dirty="0" smtClean="0">
                <a:latin typeface="Palatino Linotype" panose="02040502050505030304" pitchFamily="18" charset="0"/>
              </a:rPr>
              <a:t>This is why we put you in groups in so many different classes. Our stakeholders almost always mention this as the number one item they want us to teach our students.</a:t>
            </a:r>
          </a:p>
        </p:txBody>
      </p:sp>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23</a:t>
            </a:fld>
            <a:endParaRPr lang="en-US" dirty="0"/>
          </a:p>
        </p:txBody>
      </p:sp>
      <p:pic>
        <p:nvPicPr>
          <p:cNvPr id="5" name="Picture 2" descr="See the source image">
            <a:extLst>
              <a:ext uri="{FF2B5EF4-FFF2-40B4-BE49-F238E27FC236}">
                <a16:creationId xmlns:a16="http://schemas.microsoft.com/office/drawing/2014/main" id="{50F299ED-0771-4A8C-AA15-13D172C4B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795" y="2948456"/>
            <a:ext cx="4663124" cy="3856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ee the source image">
            <a:extLst>
              <a:ext uri="{FF2B5EF4-FFF2-40B4-BE49-F238E27FC236}">
                <a16:creationId xmlns:a16="http://schemas.microsoft.com/office/drawing/2014/main" id="{89AA204B-5A40-423E-A07D-777DB2E436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098" t="29846" r="9346"/>
          <a:stretch/>
        </p:blipFill>
        <p:spPr bwMode="auto">
          <a:xfrm>
            <a:off x="721100" y="3218359"/>
            <a:ext cx="4748047" cy="36396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e the source image">
            <a:extLst>
              <a:ext uri="{FF2B5EF4-FFF2-40B4-BE49-F238E27FC236}">
                <a16:creationId xmlns:a16="http://schemas.microsoft.com/office/drawing/2014/main" id="{C620DA38-7783-4B06-BE53-83E4B1E4E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9" y="5505174"/>
            <a:ext cx="1296939" cy="1296939"/>
          </a:xfrm>
          <a:prstGeom prst="rect">
            <a:avLst/>
          </a:prstGeom>
          <a:solidFill>
            <a:schemeClr val="bg1"/>
          </a:solidFill>
        </p:spPr>
      </p:pic>
      <p:pic>
        <p:nvPicPr>
          <p:cNvPr id="8" name="Picture 8" descr="See the source image">
            <a:extLst>
              <a:ext uri="{FF2B5EF4-FFF2-40B4-BE49-F238E27FC236}">
                <a16:creationId xmlns:a16="http://schemas.microsoft.com/office/drawing/2014/main" id="{835E920C-F147-4C4E-8228-63B6E4DBF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1321" y="5541734"/>
            <a:ext cx="1223818" cy="1223818"/>
          </a:xfrm>
          <a:prstGeom prst="rect">
            <a:avLst/>
          </a:prstGeom>
          <a:solidFill>
            <a:schemeClr val="bg1"/>
          </a:solidFill>
        </p:spPr>
      </p:pic>
    </p:spTree>
    <p:extLst>
      <p:ext uri="{BB962C8B-B14F-4D97-AF65-F5344CB8AC3E}">
        <p14:creationId xmlns:p14="http://schemas.microsoft.com/office/powerpoint/2010/main" val="94623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28977" y="234351"/>
            <a:ext cx="7772400" cy="1143000"/>
          </a:xfrm>
        </p:spPr>
        <p:txBody>
          <a:bodyPr/>
          <a:lstStyle/>
          <a:p>
            <a:pPr eaLnBrk="1" hangingPunct="1"/>
            <a:r>
              <a:rPr lang="en-US" b="1" dirty="0">
                <a:solidFill>
                  <a:srgbClr val="0033CC"/>
                </a:solidFill>
              </a:rPr>
              <a:t>High Performance Teams</a:t>
            </a:r>
            <a:br>
              <a:rPr lang="en-US" b="1" dirty="0">
                <a:solidFill>
                  <a:srgbClr val="0033CC"/>
                </a:solidFill>
              </a:rPr>
            </a:br>
            <a:endParaRPr lang="en-US" sz="2800" b="1" dirty="0">
              <a:solidFill>
                <a:srgbClr val="0033CC"/>
              </a:solidFill>
            </a:endParaRPr>
          </a:p>
        </p:txBody>
      </p:sp>
      <p:pic>
        <p:nvPicPr>
          <p:cNvPr id="6146" name="Picture 2" descr="See the source image">
            <a:extLst>
              <a:ext uri="{FF2B5EF4-FFF2-40B4-BE49-F238E27FC236}">
                <a16:creationId xmlns:a16="http://schemas.microsoft.com/office/drawing/2014/main" id="{56BC4A7F-0F46-4223-9389-F585095A97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991"/>
          <a:stretch/>
        </p:blipFill>
        <p:spPr bwMode="auto">
          <a:xfrm>
            <a:off x="1834812" y="1119951"/>
            <a:ext cx="8535221" cy="518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16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07697" y="130834"/>
            <a:ext cx="10877909" cy="1143000"/>
          </a:xfrm>
        </p:spPr>
        <p:txBody>
          <a:bodyPr>
            <a:normAutofit fontScale="90000"/>
          </a:bodyPr>
          <a:lstStyle/>
          <a:p>
            <a:pPr eaLnBrk="1" hangingPunct="1"/>
            <a:r>
              <a:rPr lang="en-US" b="1" dirty="0">
                <a:solidFill>
                  <a:srgbClr val="0033CC"/>
                </a:solidFill>
              </a:rPr>
              <a:t>Creating and Maintaining a Team Culture</a:t>
            </a:r>
          </a:p>
        </p:txBody>
      </p:sp>
      <p:sp>
        <p:nvSpPr>
          <p:cNvPr id="39939" name="Rectangle 3"/>
          <p:cNvSpPr>
            <a:spLocks noGrp="1" noChangeArrowheads="1"/>
          </p:cNvSpPr>
          <p:nvPr>
            <p:ph type="body" idx="1"/>
          </p:nvPr>
        </p:nvSpPr>
        <p:spPr>
          <a:xfrm>
            <a:off x="558800" y="2142836"/>
            <a:ext cx="6386946" cy="4114800"/>
          </a:xfrm>
        </p:spPr>
        <p:txBody>
          <a:bodyPr/>
          <a:lstStyle/>
          <a:p>
            <a:pPr marL="0" indent="0" eaLnBrk="1" hangingPunct="1">
              <a:buNone/>
              <a:defRPr/>
            </a:pPr>
            <a:r>
              <a:rPr lang="en-US" b="1" dirty="0">
                <a:solidFill>
                  <a:srgbClr val="0033CC"/>
                </a:solidFill>
              </a:rPr>
              <a:t>Each individual must . . . </a:t>
            </a:r>
          </a:p>
          <a:p>
            <a:pPr eaLnBrk="1" hangingPunct="1">
              <a:defRPr/>
            </a:pPr>
            <a:r>
              <a:rPr lang="en-US" b="1" dirty="0">
                <a:solidFill>
                  <a:srgbClr val="006600"/>
                </a:solidFill>
              </a:rPr>
              <a:t>Operate as a team member</a:t>
            </a:r>
          </a:p>
          <a:p>
            <a:pPr eaLnBrk="1" hangingPunct="1">
              <a:defRPr/>
            </a:pPr>
            <a:r>
              <a:rPr lang="en-US" b="1" dirty="0">
                <a:solidFill>
                  <a:srgbClr val="006600"/>
                </a:solidFill>
              </a:rPr>
              <a:t>Be empowered as individuals</a:t>
            </a:r>
          </a:p>
          <a:p>
            <a:pPr eaLnBrk="1" hangingPunct="1">
              <a:defRPr/>
            </a:pPr>
            <a:r>
              <a:rPr lang="en-US" b="1" dirty="0">
                <a:solidFill>
                  <a:srgbClr val="006600"/>
                </a:solidFill>
              </a:rPr>
              <a:t>Be accountable for their attitude</a:t>
            </a:r>
          </a:p>
          <a:p>
            <a:pPr eaLnBrk="1" hangingPunct="1">
              <a:defRPr/>
            </a:pPr>
            <a:r>
              <a:rPr lang="en-US" b="1" dirty="0">
                <a:solidFill>
                  <a:srgbClr val="006600"/>
                </a:solidFill>
              </a:rPr>
              <a:t>Be accountable for their behavior</a:t>
            </a:r>
          </a:p>
          <a:p>
            <a:pPr marL="0" indent="0" eaLnBrk="1" hangingPunct="1">
              <a:buNone/>
              <a:defRPr/>
            </a:pPr>
            <a:endParaRPr lang="en-US" b="1" dirty="0"/>
          </a:p>
          <a:p>
            <a:pPr marL="990600" lvl="1" indent="-533400" eaLnBrk="1" hangingPunct="1">
              <a:buNone/>
              <a:defRPr/>
            </a:pPr>
            <a:endParaRPr lang="en-US" sz="3600" b="1" dirty="0">
              <a:solidFill>
                <a:srgbClr val="FF3300"/>
              </a:solidFill>
            </a:endParaRPr>
          </a:p>
          <a:p>
            <a:pPr marL="990600" lvl="1" indent="-533400" eaLnBrk="1" hangingPunct="1">
              <a:buNone/>
              <a:defRPr/>
            </a:pPr>
            <a:endParaRPr lang="en-US" sz="3600" b="1" dirty="0">
              <a:solidFill>
                <a:srgbClr val="008000"/>
              </a:solidFill>
            </a:endParaRPr>
          </a:p>
        </p:txBody>
      </p:sp>
      <p:pic>
        <p:nvPicPr>
          <p:cNvPr id="7170" name="Picture 2" descr="See the source image">
            <a:extLst>
              <a:ext uri="{FF2B5EF4-FFF2-40B4-BE49-F238E27FC236}">
                <a16:creationId xmlns:a16="http://schemas.microsoft.com/office/drawing/2014/main" id="{ADE9D16A-9608-497F-9950-B44C949D06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62" b="10707"/>
          <a:stretch/>
        </p:blipFill>
        <p:spPr bwMode="auto">
          <a:xfrm>
            <a:off x="7343775" y="1764146"/>
            <a:ext cx="4848225" cy="501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3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69343" y="381000"/>
            <a:ext cx="11240219" cy="1143000"/>
          </a:xfrm>
        </p:spPr>
        <p:txBody>
          <a:bodyPr/>
          <a:lstStyle/>
          <a:p>
            <a:pPr eaLnBrk="1" hangingPunct="1"/>
            <a:r>
              <a:rPr lang="en-US" sz="3600" b="1" dirty="0">
                <a:solidFill>
                  <a:srgbClr val="0033CC"/>
                </a:solidFill>
              </a:rPr>
              <a:t>Personal Accountability: the Key to Empowerment</a:t>
            </a:r>
          </a:p>
        </p:txBody>
      </p:sp>
      <p:sp>
        <p:nvSpPr>
          <p:cNvPr id="39939" name="Rectangle 3"/>
          <p:cNvSpPr>
            <a:spLocks noGrp="1" noChangeArrowheads="1"/>
          </p:cNvSpPr>
          <p:nvPr>
            <p:ph type="body" idx="1"/>
          </p:nvPr>
        </p:nvSpPr>
        <p:spPr>
          <a:xfrm>
            <a:off x="785004" y="1644770"/>
            <a:ext cx="10731260" cy="4114800"/>
          </a:xfrm>
        </p:spPr>
        <p:txBody>
          <a:bodyPr/>
          <a:lstStyle/>
          <a:p>
            <a:pPr marL="0" indent="0" eaLnBrk="1" hangingPunct="1">
              <a:buNone/>
              <a:defRPr/>
            </a:pPr>
            <a:r>
              <a:rPr lang="en-US" sz="3200" b="1" dirty="0">
                <a:solidFill>
                  <a:srgbClr val="008000"/>
                </a:solidFill>
              </a:rPr>
              <a:t>Empowerment</a:t>
            </a:r>
            <a:r>
              <a:rPr lang="en-US" sz="3200" b="1" dirty="0" smtClean="0">
                <a:solidFill>
                  <a:srgbClr val="008000"/>
                </a:solidFill>
              </a:rPr>
              <a:t>:</a:t>
            </a:r>
          </a:p>
          <a:p>
            <a:pPr marL="0" indent="0" eaLnBrk="1" hangingPunct="1">
              <a:buNone/>
              <a:defRPr/>
            </a:pPr>
            <a:endParaRPr lang="en-US" sz="3200" b="1" dirty="0">
              <a:solidFill>
                <a:srgbClr val="008000"/>
              </a:solidFill>
            </a:endParaRPr>
          </a:p>
          <a:p>
            <a:pPr marL="0" indent="0" algn="ctr" eaLnBrk="1" hangingPunct="1">
              <a:buNone/>
              <a:defRPr/>
            </a:pPr>
            <a:r>
              <a:rPr lang="en-US" b="1" dirty="0"/>
              <a:t>The wisdom, ability, and courage to change one’s attitude and behavior in order to effectively respond to new situations.</a:t>
            </a:r>
          </a:p>
          <a:p>
            <a:pPr marL="0" indent="0" eaLnBrk="1" hangingPunct="1">
              <a:buNone/>
              <a:defRPr/>
            </a:pPr>
            <a:endParaRPr lang="en-US" sz="2400" b="1" dirty="0"/>
          </a:p>
          <a:p>
            <a:pPr marL="457200" lvl="1" indent="-457200" eaLnBrk="1" hangingPunct="1">
              <a:defRPr/>
            </a:pPr>
            <a:r>
              <a:rPr lang="en-US" sz="2800" b="1" dirty="0">
                <a:solidFill>
                  <a:srgbClr val="008000"/>
                </a:solidFill>
              </a:rPr>
              <a:t>Attitude:    </a:t>
            </a:r>
            <a:r>
              <a:rPr lang="en-US" sz="2800" b="1" dirty="0"/>
              <a:t>why we do </a:t>
            </a:r>
            <a:r>
              <a:rPr lang="en-US" sz="2800" b="1" dirty="0" smtClean="0"/>
              <a:t>things</a:t>
            </a:r>
          </a:p>
          <a:p>
            <a:pPr marL="0" lvl="1" indent="0" eaLnBrk="1" hangingPunct="1">
              <a:buNone/>
              <a:defRPr/>
            </a:pPr>
            <a:endParaRPr lang="en-US" sz="2800" b="1" dirty="0"/>
          </a:p>
          <a:p>
            <a:pPr marL="457200" lvl="1" indent="-457200" eaLnBrk="1" hangingPunct="1">
              <a:defRPr/>
            </a:pPr>
            <a:r>
              <a:rPr lang="en-US" sz="2800" b="1" dirty="0">
                <a:solidFill>
                  <a:srgbClr val="008000"/>
                </a:solidFill>
              </a:rPr>
              <a:t>Behavior:  </a:t>
            </a:r>
            <a:r>
              <a:rPr lang="en-US" sz="2800" b="1" dirty="0"/>
              <a:t>the outcomes of what we do</a:t>
            </a:r>
          </a:p>
          <a:p>
            <a:pPr marL="990600" lvl="1" indent="-533400" eaLnBrk="1" hangingPunct="1">
              <a:buNone/>
              <a:defRPr/>
            </a:pPr>
            <a:endParaRPr lang="en-US" b="1" dirty="0">
              <a:solidFill>
                <a:srgbClr val="008000"/>
              </a:solidFill>
            </a:endParaRPr>
          </a:p>
        </p:txBody>
      </p:sp>
    </p:spTree>
    <p:extLst>
      <p:ext uri="{BB962C8B-B14F-4D97-AF65-F5344CB8AC3E}">
        <p14:creationId xmlns:p14="http://schemas.microsoft.com/office/powerpoint/2010/main" val="1697178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173857" y="381000"/>
            <a:ext cx="7808343" cy="1143000"/>
          </a:xfrm>
        </p:spPr>
        <p:txBody>
          <a:bodyPr/>
          <a:lstStyle/>
          <a:p>
            <a:pPr eaLnBrk="1" hangingPunct="1"/>
            <a:r>
              <a:rPr lang="en-US" sz="3600" b="1" dirty="0">
                <a:solidFill>
                  <a:srgbClr val="0033CC"/>
                </a:solidFill>
              </a:rPr>
              <a:t>Judge Others Based on Behaviors</a:t>
            </a:r>
          </a:p>
        </p:txBody>
      </p:sp>
      <p:sp>
        <p:nvSpPr>
          <p:cNvPr id="54275" name="Rectangle 3"/>
          <p:cNvSpPr>
            <a:spLocks noGrp="1" noChangeArrowheads="1"/>
          </p:cNvSpPr>
          <p:nvPr>
            <p:ph type="body" idx="1"/>
          </p:nvPr>
        </p:nvSpPr>
        <p:spPr>
          <a:xfrm>
            <a:off x="474452" y="1610264"/>
            <a:ext cx="7930551" cy="4114800"/>
          </a:xfrm>
        </p:spPr>
        <p:txBody>
          <a:bodyPr/>
          <a:lstStyle/>
          <a:p>
            <a:pPr eaLnBrk="1" hangingPunct="1"/>
            <a:r>
              <a:rPr lang="en-US" sz="3200" b="1" dirty="0"/>
              <a:t>Measure others based on what they accomplish, not on their attitude in </a:t>
            </a:r>
            <a:r>
              <a:rPr lang="en-US" sz="3200" b="1" dirty="0" smtClean="0"/>
              <a:t>the process</a:t>
            </a:r>
          </a:p>
          <a:p>
            <a:pPr marL="0" indent="0" eaLnBrk="1" hangingPunct="1">
              <a:buNone/>
            </a:pPr>
            <a:endParaRPr lang="en-US" sz="1400" b="1" dirty="0"/>
          </a:p>
          <a:p>
            <a:pPr eaLnBrk="1" hangingPunct="1"/>
            <a:r>
              <a:rPr lang="en-US" sz="3200" b="1" dirty="0"/>
              <a:t>Must have a clear vision </a:t>
            </a:r>
            <a:r>
              <a:rPr lang="en-US" sz="3200" b="1" dirty="0" smtClean="0"/>
              <a:t>of the work to be performed and the objectives to be achieved</a:t>
            </a:r>
          </a:p>
          <a:p>
            <a:pPr marL="0" indent="0" eaLnBrk="1" hangingPunct="1">
              <a:buNone/>
            </a:pPr>
            <a:endParaRPr lang="en-US" sz="1400" b="1" dirty="0"/>
          </a:p>
          <a:p>
            <a:pPr eaLnBrk="1" hangingPunct="1"/>
            <a:r>
              <a:rPr lang="en-US" sz="3200" b="1" dirty="0"/>
              <a:t>Compare to objective standards</a:t>
            </a:r>
          </a:p>
          <a:p>
            <a:pPr marL="990600" lvl="1" indent="-533400" eaLnBrk="1" hangingPunct="1">
              <a:buNone/>
            </a:pPr>
            <a:endParaRPr lang="en-US" b="1" dirty="0">
              <a:solidFill>
                <a:srgbClr val="008000"/>
              </a:solidFill>
            </a:endParaRPr>
          </a:p>
        </p:txBody>
      </p:sp>
      <p:pic>
        <p:nvPicPr>
          <p:cNvPr id="1030" name="Picture 6" descr="Free Photo | Pensive business man touching chin, thinking and holding  smartphone."/>
          <p:cNvPicPr>
            <a:picLocks noChangeAspect="1" noChangeArrowheads="1"/>
          </p:cNvPicPr>
          <p:nvPr/>
        </p:nvPicPr>
        <p:blipFill rotWithShape="1">
          <a:blip r:embed="rId2">
            <a:extLst>
              <a:ext uri="{28A0092B-C50C-407E-A947-70E740481C1C}">
                <a14:useLocalDpi xmlns:a14="http://schemas.microsoft.com/office/drawing/2010/main" val="0"/>
              </a:ext>
            </a:extLst>
          </a:blip>
          <a:srcRect l="22854" r="27668"/>
          <a:stretch/>
        </p:blipFill>
        <p:spPr bwMode="auto">
          <a:xfrm>
            <a:off x="8798944" y="1753139"/>
            <a:ext cx="2950234"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89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66091" y="237836"/>
            <a:ext cx="7772400" cy="1143000"/>
          </a:xfrm>
        </p:spPr>
        <p:txBody>
          <a:bodyPr/>
          <a:lstStyle/>
          <a:p>
            <a:pPr eaLnBrk="1" hangingPunct="1"/>
            <a:r>
              <a:rPr lang="en-US" sz="3600" b="1" dirty="0">
                <a:solidFill>
                  <a:srgbClr val="0033CC"/>
                </a:solidFill>
              </a:rPr>
              <a:t>Setting a Clear Direction</a:t>
            </a:r>
          </a:p>
        </p:txBody>
      </p:sp>
      <p:sp>
        <p:nvSpPr>
          <p:cNvPr id="39939" name="Rectangle 3"/>
          <p:cNvSpPr>
            <a:spLocks noGrp="1" noChangeArrowheads="1"/>
          </p:cNvSpPr>
          <p:nvPr>
            <p:ph type="body" idx="1"/>
          </p:nvPr>
        </p:nvSpPr>
        <p:spPr>
          <a:xfrm>
            <a:off x="655782" y="1863436"/>
            <a:ext cx="11046691" cy="4114800"/>
          </a:xfrm>
        </p:spPr>
        <p:txBody>
          <a:bodyPr>
            <a:normAutofit lnSpcReduction="10000"/>
          </a:bodyPr>
          <a:lstStyle/>
          <a:p>
            <a:pPr eaLnBrk="1" hangingPunct="1">
              <a:defRPr/>
            </a:pPr>
            <a:r>
              <a:rPr lang="en-US" b="1" dirty="0"/>
              <a:t>For teams to operate as a cohesive unit, there must be a common sense of purpose and direction</a:t>
            </a:r>
          </a:p>
          <a:p>
            <a:pPr eaLnBrk="1" hangingPunct="1">
              <a:defRPr/>
            </a:pPr>
            <a:r>
              <a:rPr lang="en-US" b="1" dirty="0"/>
              <a:t>What does the team do? What is the desired level of quality and efficiency? What constraints must we acknowledge?</a:t>
            </a:r>
          </a:p>
          <a:p>
            <a:pPr eaLnBrk="1" hangingPunct="1">
              <a:defRPr/>
            </a:pPr>
            <a:r>
              <a:rPr lang="en-US" b="1" dirty="0"/>
              <a:t>What roles will each team member assume</a:t>
            </a:r>
            <a:r>
              <a:rPr lang="en-US" b="1" dirty="0" smtClean="0"/>
              <a:t>?</a:t>
            </a:r>
          </a:p>
          <a:p>
            <a:pPr marL="0" indent="0" eaLnBrk="1" hangingPunct="1">
              <a:buNone/>
              <a:defRPr/>
            </a:pPr>
            <a:endParaRPr lang="en-US" dirty="0"/>
          </a:p>
          <a:p>
            <a:pPr marL="457200" lvl="1" indent="0" eaLnBrk="1" hangingPunct="1">
              <a:buNone/>
              <a:defRPr/>
            </a:pPr>
            <a:r>
              <a:rPr lang="en-US" sz="3200" b="1" dirty="0" smtClean="0">
                <a:solidFill>
                  <a:srgbClr val="0000FF"/>
                </a:solidFill>
              </a:rPr>
              <a:t>TEAM ROLES</a:t>
            </a:r>
            <a:r>
              <a:rPr lang="en-US" sz="3200" b="1" dirty="0" smtClean="0">
                <a:solidFill>
                  <a:srgbClr val="008000"/>
                </a:solidFill>
              </a:rPr>
              <a:t>: Facilitation</a:t>
            </a:r>
            <a:r>
              <a:rPr lang="en-US" sz="3200" b="1" dirty="0">
                <a:solidFill>
                  <a:srgbClr val="008000"/>
                </a:solidFill>
              </a:rPr>
              <a:t>, data gathering, knowledge generation, questioning/quality assurance, documenting</a:t>
            </a:r>
          </a:p>
          <a:p>
            <a:pPr marL="990600" lvl="1" indent="-533400" eaLnBrk="1" hangingPunct="1">
              <a:buNone/>
              <a:defRPr/>
            </a:pPr>
            <a:endParaRPr lang="en-US" b="1" dirty="0">
              <a:solidFill>
                <a:srgbClr val="008000"/>
              </a:solidFill>
            </a:endParaRPr>
          </a:p>
        </p:txBody>
      </p:sp>
      <p:pic>
        <p:nvPicPr>
          <p:cNvPr id="4" name="Picture 6" descr="Image result for a common vision">
            <a:extLst>
              <a:ext uri="{FF2B5EF4-FFF2-40B4-BE49-F238E27FC236}">
                <a16:creationId xmlns:a16="http://schemas.microsoft.com/office/drawing/2014/main" id="{3D2250AE-E6D7-4299-87C5-8D3D3943BF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86" b="13877"/>
          <a:stretch/>
        </p:blipFill>
        <p:spPr bwMode="auto">
          <a:xfrm>
            <a:off x="8736339" y="30018"/>
            <a:ext cx="3455661" cy="171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77455" y="260928"/>
            <a:ext cx="10584872" cy="912090"/>
          </a:xfrm>
        </p:spPr>
        <p:txBody>
          <a:bodyPr/>
          <a:lstStyle/>
          <a:p>
            <a:pPr eaLnBrk="1" hangingPunct="1"/>
            <a:r>
              <a:rPr lang="en-US" b="1" dirty="0">
                <a:solidFill>
                  <a:srgbClr val="0033CC"/>
                </a:solidFill>
              </a:rPr>
              <a:t>Characteristics of Dysfunctional Team</a:t>
            </a:r>
          </a:p>
        </p:txBody>
      </p:sp>
      <p:pic>
        <p:nvPicPr>
          <p:cNvPr id="4" name="Picture 2" descr="See the source image">
            <a:extLst>
              <a:ext uri="{FF2B5EF4-FFF2-40B4-BE49-F238E27FC236}">
                <a16:creationId xmlns:a16="http://schemas.microsoft.com/office/drawing/2014/main" id="{C6186B19-466C-4DC9-8C55-DDCE23B13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1" y="1950929"/>
            <a:ext cx="7188869" cy="46878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ee the source image">
            <a:extLst>
              <a:ext uri="{FF2B5EF4-FFF2-40B4-BE49-F238E27FC236}">
                <a16:creationId xmlns:a16="http://schemas.microsoft.com/office/drawing/2014/main" id="{186B249F-194D-4470-94DE-3DD9ED169D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13" r="5570"/>
          <a:stretch/>
        </p:blipFill>
        <p:spPr bwMode="auto">
          <a:xfrm>
            <a:off x="7031741" y="1038839"/>
            <a:ext cx="5045241" cy="327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46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5853-ADA2-194F-97BA-4AA7DF14AD11}"/>
              </a:ext>
            </a:extLst>
          </p:cNvPr>
          <p:cNvSpPr>
            <a:spLocks noGrp="1"/>
          </p:cNvSpPr>
          <p:nvPr>
            <p:ph type="title"/>
          </p:nvPr>
        </p:nvSpPr>
        <p:spPr>
          <a:xfrm>
            <a:off x="350109" y="160422"/>
            <a:ext cx="11491782" cy="753977"/>
          </a:xfrm>
        </p:spPr>
        <p:txBody>
          <a:bodyPr/>
          <a:lstStyle/>
          <a:p>
            <a:pPr algn="ctr"/>
            <a:r>
              <a:rPr lang="en-US" dirty="0">
                <a:solidFill>
                  <a:srgbClr val="008000"/>
                </a:solidFill>
                <a:latin typeface="Palatino Linotype" panose="02040502050505030304" pitchFamily="18" charset="0"/>
              </a:rPr>
              <a:t>Projects and the </a:t>
            </a:r>
            <a:r>
              <a:rPr lang="en-US" dirty="0" smtClean="0">
                <a:solidFill>
                  <a:srgbClr val="008000"/>
                </a:solidFill>
                <a:latin typeface="Palatino Linotype" panose="02040502050505030304" pitchFamily="18" charset="0"/>
              </a:rPr>
              <a:t>Project Life Cycle</a:t>
            </a:r>
            <a:endParaRPr lang="en-US" dirty="0">
              <a:solidFill>
                <a:srgbClr val="008000"/>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7406B00E-D3ED-FF47-BA20-74DB220A6785}"/>
              </a:ext>
            </a:extLst>
          </p:cNvPr>
          <p:cNvSpPr>
            <a:spLocks noGrp="1"/>
          </p:cNvSpPr>
          <p:nvPr>
            <p:ph idx="1"/>
          </p:nvPr>
        </p:nvSpPr>
        <p:spPr>
          <a:xfrm>
            <a:off x="250166" y="914399"/>
            <a:ext cx="11491782" cy="5253487"/>
          </a:xfrm>
        </p:spPr>
        <p:txBody>
          <a:bodyPr>
            <a:noAutofit/>
          </a:bodyPr>
          <a:lstStyle/>
          <a:p>
            <a:pPr marL="0" lvl="0" indent="0" eaLnBrk="0" fontAlgn="base" hangingPunct="0">
              <a:lnSpc>
                <a:spcPct val="100000"/>
              </a:lnSpc>
              <a:spcBef>
                <a:spcPct val="0"/>
              </a:spcBef>
              <a:spcAft>
                <a:spcPct val="0"/>
              </a:spcAft>
              <a:buNone/>
            </a:pPr>
            <a:r>
              <a:rPr lang="en-US" sz="3600" b="1" dirty="0" smtClean="0">
                <a:solidFill>
                  <a:srgbClr val="0000FF"/>
                </a:solidFill>
                <a:latin typeface="Palatino Linotype" panose="02040502050505030304" pitchFamily="18" charset="0"/>
              </a:rPr>
              <a:t>Project</a:t>
            </a:r>
            <a:r>
              <a:rPr lang="en-US" sz="3600" b="1" dirty="0" smtClean="0">
                <a:solidFill>
                  <a:srgbClr val="000000"/>
                </a:solidFill>
                <a:latin typeface="Palatino Linotype" panose="02040502050505030304" pitchFamily="18" charset="0"/>
              </a:rPr>
              <a:t>: Determining and/or implementing the solution to </a:t>
            </a:r>
            <a:r>
              <a:rPr lang="en-US" sz="3600" b="1" dirty="0">
                <a:solidFill>
                  <a:srgbClr val="000000"/>
                </a:solidFill>
                <a:latin typeface="Palatino Linotype" panose="02040502050505030304" pitchFamily="18" charset="0"/>
              </a:rPr>
              <a:t>an </a:t>
            </a:r>
            <a:r>
              <a:rPr lang="en-US" sz="3600" b="1" dirty="0" smtClean="0">
                <a:solidFill>
                  <a:srgbClr val="0000FF"/>
                </a:solidFill>
                <a:latin typeface="Palatino Linotype" panose="02040502050505030304" pitchFamily="18" charset="0"/>
              </a:rPr>
              <a:t>opportunity</a:t>
            </a:r>
          </a:p>
          <a:p>
            <a:pPr marL="0" lvl="0" indent="0" eaLnBrk="0" fontAlgn="base" hangingPunct="0">
              <a:lnSpc>
                <a:spcPct val="100000"/>
              </a:lnSpc>
              <a:spcBef>
                <a:spcPct val="0"/>
              </a:spcBef>
              <a:spcAft>
                <a:spcPct val="0"/>
              </a:spcAft>
              <a:buNone/>
            </a:pPr>
            <a:endParaRPr lang="en-US" sz="1200" b="1" dirty="0">
              <a:solidFill>
                <a:srgbClr val="000000"/>
              </a:solidFill>
              <a:latin typeface="Palatino Linotype" panose="02040502050505030304" pitchFamily="18" charset="0"/>
            </a:endParaRPr>
          </a:p>
          <a:p>
            <a:pPr marL="0" lvl="0" indent="0" eaLnBrk="0" fontAlgn="base" hangingPunct="0">
              <a:lnSpc>
                <a:spcPct val="100000"/>
              </a:lnSpc>
              <a:spcBef>
                <a:spcPct val="0"/>
              </a:spcBef>
              <a:spcAft>
                <a:spcPct val="0"/>
              </a:spcAft>
              <a:buNone/>
            </a:pPr>
            <a:r>
              <a:rPr lang="en-US" sz="3600" b="1" dirty="0" smtClean="0">
                <a:solidFill>
                  <a:srgbClr val="0000FF"/>
                </a:solidFill>
                <a:latin typeface="Palatino Linotype" panose="02040502050505030304" pitchFamily="18" charset="0"/>
              </a:rPr>
              <a:t>Opportunities:</a:t>
            </a:r>
            <a:r>
              <a:rPr lang="en-US" sz="3600" b="1" dirty="0" smtClean="0">
                <a:solidFill>
                  <a:srgbClr val="000000"/>
                </a:solidFill>
                <a:latin typeface="Palatino Linotype" panose="02040502050505030304" pitchFamily="18" charset="0"/>
              </a:rPr>
              <a:t> </a:t>
            </a:r>
          </a:p>
          <a:p>
            <a:pPr marL="344488" indent="-344488" eaLnBrk="0" fontAlgn="base" hangingPunct="0">
              <a:lnSpc>
                <a:spcPct val="100000"/>
              </a:lnSpc>
              <a:spcBef>
                <a:spcPct val="0"/>
              </a:spcBef>
              <a:spcAft>
                <a:spcPct val="0"/>
              </a:spcAft>
            </a:pPr>
            <a:r>
              <a:rPr lang="en-US" sz="2400" b="1" dirty="0" smtClean="0">
                <a:solidFill>
                  <a:srgbClr val="000000"/>
                </a:solidFill>
                <a:latin typeface="Palatino Linotype" panose="02040502050505030304" pitchFamily="18" charset="0"/>
              </a:rPr>
              <a:t>May be of necessity – a piece of equipment or component breaks or wears out</a:t>
            </a:r>
          </a:p>
          <a:p>
            <a:pPr marL="344488" indent="-344488" eaLnBrk="0" fontAlgn="base" hangingPunct="0">
              <a:lnSpc>
                <a:spcPct val="100000"/>
              </a:lnSpc>
              <a:spcBef>
                <a:spcPct val="0"/>
              </a:spcBef>
              <a:spcAft>
                <a:spcPct val="0"/>
              </a:spcAft>
            </a:pPr>
            <a:r>
              <a:rPr lang="en-US" sz="2400" b="1" dirty="0" smtClean="0">
                <a:latin typeface="Palatino Linotype" panose="02040502050505030304" pitchFamily="18" charset="0"/>
                <a:ea typeface="Calibri" panose="020F0502020204030204" pitchFamily="34" charset="0"/>
              </a:rPr>
              <a:t>Due </a:t>
            </a:r>
            <a:r>
              <a:rPr lang="en-US" sz="2400" b="1" dirty="0">
                <a:latin typeface="Palatino Linotype" panose="02040502050505030304" pitchFamily="18" charset="0"/>
                <a:ea typeface="Calibri" panose="020F0502020204030204" pitchFamily="34" charset="0"/>
              </a:rPr>
              <a:t>to new discoveries from research, ideas generated from literature, conferences, visiting other companies, or from customer feedback.  </a:t>
            </a:r>
            <a:endParaRPr lang="en-US" sz="2400" b="1" dirty="0" smtClean="0">
              <a:latin typeface="Palatino Linotype" panose="02040502050505030304" pitchFamily="18" charset="0"/>
              <a:ea typeface="Calibri" panose="020F0502020204030204" pitchFamily="34" charset="0"/>
            </a:endParaRPr>
          </a:p>
          <a:p>
            <a:pPr marL="344488" indent="-344488" eaLnBrk="0" fontAlgn="base" hangingPunct="0">
              <a:lnSpc>
                <a:spcPct val="100000"/>
              </a:lnSpc>
              <a:spcBef>
                <a:spcPct val="0"/>
              </a:spcBef>
              <a:spcAft>
                <a:spcPct val="0"/>
              </a:spcAft>
            </a:pPr>
            <a:r>
              <a:rPr lang="en-US" sz="2400" b="1" dirty="0" smtClean="0">
                <a:latin typeface="Palatino Linotype" panose="02040502050505030304" pitchFamily="18" charset="0"/>
                <a:ea typeface="Calibri" panose="020F0502020204030204" pitchFamily="34" charset="0"/>
              </a:rPr>
              <a:t>Due </a:t>
            </a:r>
            <a:r>
              <a:rPr lang="en-US" sz="2400" b="1" dirty="0">
                <a:latin typeface="Palatino Linotype" panose="02040502050505030304" pitchFamily="18" charset="0"/>
                <a:ea typeface="Calibri" panose="020F0502020204030204" pitchFamily="34" charset="0"/>
              </a:rPr>
              <a:t>to the results of a market survey that might reveal a new market </a:t>
            </a:r>
            <a:r>
              <a:rPr lang="en-US" sz="2400" b="1" dirty="0" smtClean="0">
                <a:latin typeface="Palatino Linotype" panose="02040502050505030304" pitchFamily="18" charset="0"/>
                <a:ea typeface="Calibri" panose="020F0502020204030204" pitchFamily="34" charset="0"/>
              </a:rPr>
              <a:t>calling for an expansion or adaptation of current capabilities. </a:t>
            </a:r>
          </a:p>
          <a:p>
            <a:pPr marL="344488" indent="-344488" eaLnBrk="0" fontAlgn="base" hangingPunct="0">
              <a:lnSpc>
                <a:spcPct val="100000"/>
              </a:lnSpc>
              <a:spcBef>
                <a:spcPct val="0"/>
              </a:spcBef>
              <a:spcAft>
                <a:spcPct val="0"/>
              </a:spcAft>
            </a:pPr>
            <a:r>
              <a:rPr lang="en-US" sz="2400" b="1" dirty="0" smtClean="0">
                <a:latin typeface="Palatino Linotype" panose="02040502050505030304" pitchFamily="18" charset="0"/>
                <a:ea typeface="Calibri" panose="020F0502020204030204" pitchFamily="34" charset="0"/>
              </a:rPr>
              <a:t>Due to a new regulation</a:t>
            </a:r>
          </a:p>
          <a:p>
            <a:pPr marL="344488" indent="-344488" eaLnBrk="0" fontAlgn="base" hangingPunct="0">
              <a:lnSpc>
                <a:spcPct val="100000"/>
              </a:lnSpc>
              <a:spcBef>
                <a:spcPct val="0"/>
              </a:spcBef>
              <a:spcAft>
                <a:spcPct val="0"/>
              </a:spcAft>
            </a:pPr>
            <a:r>
              <a:rPr lang="en-US" sz="2400" b="1" dirty="0" smtClean="0">
                <a:latin typeface="Palatino Linotype" panose="02040502050505030304" pitchFamily="18" charset="0"/>
                <a:ea typeface="Calibri" panose="020F0502020204030204" pitchFamily="34" charset="0"/>
              </a:rPr>
              <a:t>To correct problems </a:t>
            </a:r>
            <a:r>
              <a:rPr lang="en-US" sz="2400" b="1" dirty="0">
                <a:latin typeface="Palatino Linotype" panose="02040502050505030304" pitchFamily="18" charset="0"/>
                <a:ea typeface="Calibri" panose="020F0502020204030204" pitchFamily="34" charset="0"/>
              </a:rPr>
              <a:t>encountered in an existing </a:t>
            </a:r>
            <a:r>
              <a:rPr lang="en-US" sz="2400" b="1" dirty="0" smtClean="0">
                <a:latin typeface="Palatino Linotype" panose="02040502050505030304" pitchFamily="18" charset="0"/>
                <a:ea typeface="Calibri" panose="020F0502020204030204" pitchFamily="34" charset="0"/>
              </a:rPr>
              <a:t>process or product </a:t>
            </a:r>
          </a:p>
          <a:p>
            <a:pPr marL="344488" indent="-344488" eaLnBrk="0" fontAlgn="base" hangingPunct="0">
              <a:lnSpc>
                <a:spcPct val="100000"/>
              </a:lnSpc>
              <a:spcBef>
                <a:spcPct val="0"/>
              </a:spcBef>
              <a:spcAft>
                <a:spcPct val="0"/>
              </a:spcAft>
            </a:pPr>
            <a:r>
              <a:rPr lang="en-US" sz="2400" b="1" dirty="0" smtClean="0">
                <a:latin typeface="Palatino Linotype" panose="02040502050505030304" pitchFamily="18" charset="0"/>
                <a:ea typeface="Calibri" panose="020F0502020204030204" pitchFamily="34" charset="0"/>
              </a:rPr>
              <a:t>Opportunities </a:t>
            </a:r>
            <a:r>
              <a:rPr lang="en-US" sz="2400" b="1" dirty="0">
                <a:latin typeface="Palatino Linotype" panose="02040502050505030304" pitchFamily="18" charset="0"/>
                <a:ea typeface="Calibri" panose="020F0502020204030204" pitchFamily="34" charset="0"/>
              </a:rPr>
              <a:t>may also be defensive, where the company feels a need to respond to the actions of a competitor </a:t>
            </a:r>
            <a:r>
              <a:rPr lang="en-US" sz="2400" b="1" dirty="0">
                <a:latin typeface="Times New Roman" panose="02020603050405020304" pitchFamily="18" charset="0"/>
                <a:ea typeface="Calibri" panose="020F0502020204030204" pitchFamily="34" charset="0"/>
              </a:rPr>
              <a:t>in order to maintain market share. </a:t>
            </a:r>
            <a:endParaRPr lang="en-US" sz="2400" b="1" dirty="0">
              <a:solidFill>
                <a:srgbClr val="000000"/>
              </a:solidFill>
              <a:latin typeface="Times New Roman" pitchFamily="18" charset="0"/>
            </a:endParaRPr>
          </a:p>
        </p:txBody>
      </p:sp>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3</a:t>
            </a:fld>
            <a:endParaRPr lang="en-US" dirty="0"/>
          </a:p>
        </p:txBody>
      </p:sp>
    </p:spTree>
    <p:extLst>
      <p:ext uri="{BB962C8B-B14F-4D97-AF65-F5344CB8AC3E}">
        <p14:creationId xmlns:p14="http://schemas.microsoft.com/office/powerpoint/2010/main" val="6914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84672" y="260928"/>
            <a:ext cx="11654285" cy="912090"/>
          </a:xfrm>
        </p:spPr>
        <p:txBody>
          <a:bodyPr>
            <a:normAutofit/>
          </a:bodyPr>
          <a:lstStyle/>
          <a:p>
            <a:pPr algn="ctr" eaLnBrk="1" hangingPunct="1"/>
            <a:r>
              <a:rPr lang="en-US" sz="3600" b="1" dirty="0">
                <a:solidFill>
                  <a:srgbClr val="0033CC"/>
                </a:solidFill>
              </a:rPr>
              <a:t>The Leader’s Role in Fixing a Dysfunctional Team</a:t>
            </a:r>
          </a:p>
        </p:txBody>
      </p:sp>
      <p:pic>
        <p:nvPicPr>
          <p:cNvPr id="3074" name="Picture 2">
            <a:extLst>
              <a:ext uri="{FF2B5EF4-FFF2-40B4-BE49-F238E27FC236}">
                <a16:creationId xmlns:a16="http://schemas.microsoft.com/office/drawing/2014/main" id="{374D7A30-EBD7-4E2D-A77F-B8862E545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342" y="1145673"/>
            <a:ext cx="7260944" cy="5451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4626" y="6193766"/>
            <a:ext cx="1578634" cy="403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435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77455" y="260928"/>
            <a:ext cx="10584872" cy="912090"/>
          </a:xfrm>
        </p:spPr>
        <p:txBody>
          <a:bodyPr/>
          <a:lstStyle/>
          <a:p>
            <a:pPr eaLnBrk="1" hangingPunct="1"/>
            <a:r>
              <a:rPr lang="en-US" b="1" dirty="0">
                <a:solidFill>
                  <a:srgbClr val="0033CC"/>
                </a:solidFill>
              </a:rPr>
              <a:t>Characteristics of Dysfunctional Team</a:t>
            </a:r>
          </a:p>
        </p:txBody>
      </p:sp>
      <p:pic>
        <p:nvPicPr>
          <p:cNvPr id="2052" name="Picture 4" descr="See the source image">
            <a:extLst>
              <a:ext uri="{FF2B5EF4-FFF2-40B4-BE49-F238E27FC236}">
                <a16:creationId xmlns:a16="http://schemas.microsoft.com/office/drawing/2014/main" id="{6F96496C-080B-47EA-8161-042AF3FF3D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54"/>
          <a:stretch/>
        </p:blipFill>
        <p:spPr bwMode="auto">
          <a:xfrm>
            <a:off x="341133" y="1302408"/>
            <a:ext cx="8522855" cy="51156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35373" y="3209026"/>
            <a:ext cx="2872596" cy="2308324"/>
          </a:xfrm>
          <a:prstGeom prst="rect">
            <a:avLst/>
          </a:prstGeom>
          <a:noFill/>
        </p:spPr>
        <p:txBody>
          <a:bodyPr wrap="square" rtlCol="0">
            <a:spAutoFit/>
          </a:bodyPr>
          <a:lstStyle/>
          <a:p>
            <a:r>
              <a:rPr lang="en-US" sz="4800" b="1" dirty="0" smtClean="0">
                <a:solidFill>
                  <a:srgbClr val="FF0000"/>
                </a:solidFill>
              </a:rPr>
              <a:t>Try not to be any of these</a:t>
            </a:r>
            <a:endParaRPr lang="en-US" sz="4800" b="1" dirty="0">
              <a:solidFill>
                <a:srgbClr val="FF0000"/>
              </a:solidFill>
            </a:endParaRPr>
          </a:p>
        </p:txBody>
      </p:sp>
    </p:spTree>
    <p:extLst>
      <p:ext uri="{BB962C8B-B14F-4D97-AF65-F5344CB8AC3E}">
        <p14:creationId xmlns:p14="http://schemas.microsoft.com/office/powerpoint/2010/main" val="2651101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5853-ADA2-194F-97BA-4AA7DF14AD11}"/>
              </a:ext>
            </a:extLst>
          </p:cNvPr>
          <p:cNvSpPr>
            <a:spLocks noGrp="1"/>
          </p:cNvSpPr>
          <p:nvPr>
            <p:ph type="title"/>
          </p:nvPr>
        </p:nvSpPr>
        <p:spPr>
          <a:xfrm>
            <a:off x="350109" y="82785"/>
            <a:ext cx="11491782" cy="1265967"/>
          </a:xfrm>
        </p:spPr>
        <p:txBody>
          <a:bodyPr>
            <a:normAutofit/>
          </a:bodyPr>
          <a:lstStyle/>
          <a:p>
            <a:pPr algn="ctr"/>
            <a:r>
              <a:rPr lang="en-US" dirty="0" smtClean="0">
                <a:solidFill>
                  <a:srgbClr val="008000"/>
                </a:solidFill>
                <a:latin typeface="Palatino Linotype" panose="02040502050505030304" pitchFamily="18" charset="0"/>
              </a:rPr>
              <a:t>Summary</a:t>
            </a:r>
            <a:endParaRPr lang="en-US" dirty="0">
              <a:solidFill>
                <a:srgbClr val="008000"/>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7406B00E-D3ED-FF47-BA20-74DB220A6785}"/>
              </a:ext>
            </a:extLst>
          </p:cNvPr>
          <p:cNvSpPr>
            <a:spLocks noGrp="1"/>
          </p:cNvSpPr>
          <p:nvPr>
            <p:ph idx="1"/>
          </p:nvPr>
        </p:nvSpPr>
        <p:spPr>
          <a:xfrm>
            <a:off x="350109" y="1099286"/>
            <a:ext cx="11491782" cy="4139514"/>
          </a:xfrm>
        </p:spPr>
        <p:txBody>
          <a:bodyPr>
            <a:noAutofit/>
          </a:bodyPr>
          <a:lstStyle/>
          <a:p>
            <a:pPr>
              <a:lnSpc>
                <a:spcPct val="110000"/>
              </a:lnSpc>
              <a:spcBef>
                <a:spcPts val="0"/>
              </a:spcBef>
              <a:spcAft>
                <a:spcPts val="1200"/>
              </a:spcAft>
            </a:pPr>
            <a:r>
              <a:rPr lang="en-US" sz="3200" b="1" dirty="0" smtClean="0">
                <a:latin typeface="Palatino Linotype" panose="02040502050505030304" pitchFamily="18" charset="0"/>
              </a:rPr>
              <a:t>Projects are a series of planned activities to evaluate or take advantage of an opportunity</a:t>
            </a:r>
          </a:p>
          <a:p>
            <a:pPr>
              <a:lnSpc>
                <a:spcPct val="110000"/>
              </a:lnSpc>
              <a:spcBef>
                <a:spcPts val="0"/>
              </a:spcBef>
              <a:spcAft>
                <a:spcPts val="1200"/>
              </a:spcAft>
            </a:pPr>
            <a:r>
              <a:rPr lang="en-US" sz="3200" b="1" dirty="0" smtClean="0">
                <a:latin typeface="Palatino Linotype" panose="02040502050505030304" pitchFamily="18" charset="0"/>
              </a:rPr>
              <a:t>There are specific phases for each project.</a:t>
            </a:r>
          </a:p>
          <a:p>
            <a:pPr>
              <a:lnSpc>
                <a:spcPct val="110000"/>
              </a:lnSpc>
              <a:spcBef>
                <a:spcPts val="0"/>
              </a:spcBef>
              <a:spcAft>
                <a:spcPts val="1200"/>
              </a:spcAft>
            </a:pPr>
            <a:r>
              <a:rPr lang="en-US" sz="3200" b="1" dirty="0" smtClean="0">
                <a:latin typeface="Palatino Linotype" panose="02040502050505030304" pitchFamily="18" charset="0"/>
              </a:rPr>
              <a:t>Know the phases you are planning/working on.</a:t>
            </a:r>
          </a:p>
          <a:p>
            <a:pPr>
              <a:lnSpc>
                <a:spcPct val="110000"/>
              </a:lnSpc>
              <a:spcBef>
                <a:spcPts val="0"/>
              </a:spcBef>
              <a:spcAft>
                <a:spcPts val="1200"/>
              </a:spcAft>
            </a:pPr>
            <a:r>
              <a:rPr lang="en-US" sz="3200" b="1" dirty="0" smtClean="0">
                <a:latin typeface="Palatino Linotype" panose="02040502050505030304" pitchFamily="18" charset="0"/>
              </a:rPr>
              <a:t>Know the objectives of that phase(s) – only plan/complete the level of detail needed to meet those objectives</a:t>
            </a:r>
          </a:p>
        </p:txBody>
      </p:sp>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32</a:t>
            </a:fld>
            <a:endParaRPr lang="en-US" dirty="0"/>
          </a:p>
        </p:txBody>
      </p:sp>
    </p:spTree>
    <p:extLst>
      <p:ext uri="{BB962C8B-B14F-4D97-AF65-F5344CB8AC3E}">
        <p14:creationId xmlns:p14="http://schemas.microsoft.com/office/powerpoint/2010/main" val="38872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5853-ADA2-194F-97BA-4AA7DF14AD11}"/>
              </a:ext>
            </a:extLst>
          </p:cNvPr>
          <p:cNvSpPr>
            <a:spLocks noGrp="1"/>
          </p:cNvSpPr>
          <p:nvPr>
            <p:ph type="title"/>
          </p:nvPr>
        </p:nvSpPr>
        <p:spPr>
          <a:xfrm>
            <a:off x="350109" y="82785"/>
            <a:ext cx="11491782" cy="1265967"/>
          </a:xfrm>
        </p:spPr>
        <p:txBody>
          <a:bodyPr>
            <a:normAutofit/>
          </a:bodyPr>
          <a:lstStyle/>
          <a:p>
            <a:pPr algn="ctr"/>
            <a:r>
              <a:rPr lang="en-US" dirty="0" smtClean="0">
                <a:solidFill>
                  <a:srgbClr val="008000"/>
                </a:solidFill>
                <a:latin typeface="Palatino Linotype" panose="02040502050505030304" pitchFamily="18" charset="0"/>
              </a:rPr>
              <a:t>Summary</a:t>
            </a:r>
            <a:endParaRPr lang="en-US" dirty="0">
              <a:solidFill>
                <a:srgbClr val="008000"/>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7406B00E-D3ED-FF47-BA20-74DB220A6785}"/>
              </a:ext>
            </a:extLst>
          </p:cNvPr>
          <p:cNvSpPr>
            <a:spLocks noGrp="1"/>
          </p:cNvSpPr>
          <p:nvPr>
            <p:ph idx="1"/>
          </p:nvPr>
        </p:nvSpPr>
        <p:spPr>
          <a:xfrm>
            <a:off x="350109" y="1099286"/>
            <a:ext cx="11491782" cy="4139514"/>
          </a:xfrm>
        </p:spPr>
        <p:txBody>
          <a:bodyPr>
            <a:noAutofit/>
          </a:bodyPr>
          <a:lstStyle/>
          <a:p>
            <a:pPr>
              <a:lnSpc>
                <a:spcPct val="110000"/>
              </a:lnSpc>
              <a:spcBef>
                <a:spcPts val="0"/>
              </a:spcBef>
              <a:spcAft>
                <a:spcPts val="1200"/>
              </a:spcAft>
            </a:pPr>
            <a:r>
              <a:rPr lang="en-US" sz="3200" b="1" dirty="0" smtClean="0">
                <a:latin typeface="Palatino Linotype" panose="02040502050505030304" pitchFamily="18" charset="0"/>
              </a:rPr>
              <a:t>Use a CPM schedule to organize the project and to optimize the use of the resources available to complete the project</a:t>
            </a:r>
          </a:p>
          <a:p>
            <a:pPr>
              <a:lnSpc>
                <a:spcPct val="110000"/>
              </a:lnSpc>
              <a:spcBef>
                <a:spcPts val="0"/>
              </a:spcBef>
              <a:spcAft>
                <a:spcPts val="1200"/>
              </a:spcAft>
            </a:pPr>
            <a:r>
              <a:rPr lang="en-US" sz="3200" b="1" dirty="0" smtClean="0">
                <a:latin typeface="Palatino Linotype" panose="02040502050505030304" pitchFamily="18" charset="0"/>
              </a:rPr>
              <a:t>Manage to the critical path to stay on schedule</a:t>
            </a:r>
          </a:p>
          <a:p>
            <a:pPr>
              <a:lnSpc>
                <a:spcPct val="110000"/>
              </a:lnSpc>
              <a:spcBef>
                <a:spcPts val="0"/>
              </a:spcBef>
              <a:spcAft>
                <a:spcPts val="1200"/>
              </a:spcAft>
            </a:pPr>
            <a:r>
              <a:rPr lang="en-US" sz="3200" b="1" dirty="0" smtClean="0">
                <a:latin typeface="Palatino Linotype" panose="02040502050505030304" pitchFamily="18" charset="0"/>
              </a:rPr>
              <a:t>A project implementation plan is a good tool for planning and managing a project.</a:t>
            </a:r>
          </a:p>
          <a:p>
            <a:pPr>
              <a:lnSpc>
                <a:spcPct val="110000"/>
              </a:lnSpc>
              <a:spcBef>
                <a:spcPts val="0"/>
              </a:spcBef>
              <a:spcAft>
                <a:spcPts val="1200"/>
              </a:spcAft>
            </a:pPr>
            <a:r>
              <a:rPr lang="en-US" sz="3200" b="1" dirty="0" smtClean="0">
                <a:latin typeface="Palatino Linotype" panose="02040502050505030304" pitchFamily="18" charset="0"/>
              </a:rPr>
              <a:t>Develop and maintain a high performance team – not only will the work be higher quality, it’s a lot more fun!</a:t>
            </a:r>
            <a:endParaRPr lang="en-US" sz="3200" dirty="0">
              <a:latin typeface="Palatino Linotype" panose="02040502050505030304" pitchFamily="18" charset="0"/>
            </a:endParaRPr>
          </a:p>
        </p:txBody>
      </p:sp>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33</a:t>
            </a:fld>
            <a:endParaRPr lang="en-US" dirty="0"/>
          </a:p>
        </p:txBody>
      </p:sp>
    </p:spTree>
    <p:extLst>
      <p:ext uri="{BB962C8B-B14F-4D97-AF65-F5344CB8AC3E}">
        <p14:creationId xmlns:p14="http://schemas.microsoft.com/office/powerpoint/2010/main" val="16258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B284A1-4730-FB4C-833B-613797609B60}"/>
              </a:ext>
            </a:extLst>
          </p:cNvPr>
          <p:cNvSpPr>
            <a:spLocks noGrp="1"/>
          </p:cNvSpPr>
          <p:nvPr>
            <p:ph type="title"/>
          </p:nvPr>
        </p:nvSpPr>
        <p:spPr>
          <a:xfrm>
            <a:off x="413951" y="1664899"/>
            <a:ext cx="11491782" cy="2467462"/>
          </a:xfrm>
        </p:spPr>
        <p:txBody>
          <a:bodyPr>
            <a:normAutofit/>
          </a:bodyPr>
          <a:lstStyle/>
          <a:p>
            <a:r>
              <a:rPr lang="en-US" dirty="0">
                <a:latin typeface="Palatino Linotype" panose="02040502050505030304" pitchFamily="18" charset="0"/>
              </a:rPr>
              <a:t>An Introduction to</a:t>
            </a:r>
            <a:br>
              <a:rPr lang="en-US" dirty="0">
                <a:latin typeface="Palatino Linotype" panose="02040502050505030304" pitchFamily="18" charset="0"/>
              </a:rPr>
            </a:br>
            <a:r>
              <a:rPr lang="en-US" dirty="0">
                <a:latin typeface="Palatino Linotype" panose="02040502050505030304" pitchFamily="18" charset="0"/>
              </a:rPr>
              <a:t> Managing Projects</a:t>
            </a:r>
          </a:p>
        </p:txBody>
      </p:sp>
      <p:sp>
        <p:nvSpPr>
          <p:cNvPr id="13" name="Text Placeholder 12">
            <a:extLst>
              <a:ext uri="{FF2B5EF4-FFF2-40B4-BE49-F238E27FC236}">
                <a16:creationId xmlns:a16="http://schemas.microsoft.com/office/drawing/2014/main" id="{257FE60E-191E-874D-91EF-A815A8A5DD00}"/>
              </a:ext>
            </a:extLst>
          </p:cNvPr>
          <p:cNvSpPr>
            <a:spLocks noGrp="1"/>
          </p:cNvSpPr>
          <p:nvPr>
            <p:ph type="body" sz="quarter" idx="10"/>
          </p:nvPr>
        </p:nvSpPr>
        <p:spPr>
          <a:xfrm>
            <a:off x="414338" y="4132263"/>
            <a:ext cx="11491912" cy="1932107"/>
          </a:xfrm>
        </p:spPr>
        <p:txBody>
          <a:bodyPr/>
          <a:lstStyle/>
          <a:p>
            <a:r>
              <a:rPr lang="en-US" sz="3600" b="1" dirty="0" smtClean="0">
                <a:latin typeface="Palatino Linotype" panose="02040502050505030304" pitchFamily="18" charset="0"/>
              </a:rPr>
              <a:t>Questions and Comments</a:t>
            </a:r>
            <a:endParaRPr lang="en-US" sz="3600" b="1" dirty="0">
              <a:latin typeface="Palatino Linotype" panose="02040502050505030304" pitchFamily="18" charset="0"/>
            </a:endParaRPr>
          </a:p>
        </p:txBody>
      </p:sp>
    </p:spTree>
    <p:extLst>
      <p:ext uri="{BB962C8B-B14F-4D97-AF65-F5344CB8AC3E}">
        <p14:creationId xmlns:p14="http://schemas.microsoft.com/office/powerpoint/2010/main" val="157758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5853-ADA2-194F-97BA-4AA7DF14AD11}"/>
              </a:ext>
            </a:extLst>
          </p:cNvPr>
          <p:cNvSpPr>
            <a:spLocks noGrp="1"/>
          </p:cNvSpPr>
          <p:nvPr>
            <p:ph type="title"/>
          </p:nvPr>
        </p:nvSpPr>
        <p:spPr>
          <a:xfrm>
            <a:off x="350109" y="160422"/>
            <a:ext cx="11491782" cy="753977"/>
          </a:xfrm>
        </p:spPr>
        <p:txBody>
          <a:bodyPr/>
          <a:lstStyle/>
          <a:p>
            <a:pPr algn="ctr"/>
            <a:r>
              <a:rPr lang="en-US" dirty="0">
                <a:solidFill>
                  <a:srgbClr val="008000"/>
                </a:solidFill>
                <a:latin typeface="Palatino Linotype" panose="02040502050505030304" pitchFamily="18" charset="0"/>
              </a:rPr>
              <a:t>Projects and the </a:t>
            </a:r>
            <a:r>
              <a:rPr lang="en-US" dirty="0" smtClean="0">
                <a:solidFill>
                  <a:srgbClr val="008000"/>
                </a:solidFill>
                <a:latin typeface="Palatino Linotype" panose="02040502050505030304" pitchFamily="18" charset="0"/>
              </a:rPr>
              <a:t>Project Life Cycle</a:t>
            </a:r>
            <a:endParaRPr lang="en-US" dirty="0">
              <a:solidFill>
                <a:srgbClr val="008000"/>
              </a:solidFill>
              <a:latin typeface="Palatino Linotype" panose="02040502050505030304" pitchFamily="18" charset="0"/>
            </a:endParaRPr>
          </a:p>
        </p:txBody>
      </p:sp>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4</a:t>
            </a:fld>
            <a:endParaRPr lang="en-US" dirty="0"/>
          </a:p>
        </p:txBody>
      </p:sp>
      <p:sp>
        <p:nvSpPr>
          <p:cNvPr id="6" name="Rectangle 2"/>
          <p:cNvSpPr txBox="1">
            <a:spLocks noChangeArrowheads="1"/>
          </p:cNvSpPr>
          <p:nvPr/>
        </p:nvSpPr>
        <p:spPr>
          <a:xfrm>
            <a:off x="350109" y="1017917"/>
            <a:ext cx="11580223" cy="38646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rgbClr val="0000FF"/>
                </a:solidFill>
                <a:latin typeface="Palatino Linotype" panose="02040502050505030304" pitchFamily="18" charset="0"/>
              </a:rPr>
              <a:t>Almost all projects are driven by economics!</a:t>
            </a:r>
            <a:r>
              <a:rPr lang="en-US" sz="1200" dirty="0">
                <a:solidFill>
                  <a:srgbClr val="0000FF"/>
                </a:solidFill>
                <a:latin typeface="Palatino Linotype" panose="02040502050505030304" pitchFamily="18" charset="0"/>
              </a:rPr>
              <a:t/>
            </a:r>
            <a:br>
              <a:rPr lang="en-US" sz="1200" dirty="0">
                <a:solidFill>
                  <a:srgbClr val="0000FF"/>
                </a:solidFill>
                <a:latin typeface="Palatino Linotype" panose="02040502050505030304" pitchFamily="18" charset="0"/>
              </a:rPr>
            </a:br>
            <a:r>
              <a:rPr lang="en-US" sz="1200" dirty="0" smtClean="0">
                <a:solidFill>
                  <a:srgbClr val="FF3300"/>
                </a:solidFill>
                <a:latin typeface="Palatino Linotype" panose="02040502050505030304" pitchFamily="18" charset="0"/>
              </a:rPr>
              <a:t>  </a:t>
            </a:r>
          </a:p>
          <a:p>
            <a:pPr marL="571500" indent="-571500">
              <a:buFont typeface="Arial" panose="020B0604020202020204" pitchFamily="34" charset="0"/>
              <a:buChar char="•"/>
            </a:pPr>
            <a:r>
              <a:rPr lang="en-US" sz="3600" dirty="0" smtClean="0">
                <a:latin typeface="Palatino Linotype" panose="02040502050505030304" pitchFamily="18" charset="0"/>
              </a:rPr>
              <a:t>Projects </a:t>
            </a:r>
            <a:r>
              <a:rPr lang="en-US" sz="3600" dirty="0">
                <a:latin typeface="Palatino Linotype" panose="02040502050505030304" pitchFamily="18" charset="0"/>
              </a:rPr>
              <a:t>involve capital </a:t>
            </a:r>
            <a:r>
              <a:rPr lang="en-US" sz="3600" dirty="0" smtClean="0">
                <a:latin typeface="Palatino Linotype" panose="02040502050505030304" pitchFamily="18" charset="0"/>
              </a:rPr>
              <a:t>investment and/or human resources</a:t>
            </a:r>
          </a:p>
          <a:p>
            <a:endParaRPr lang="en-US" sz="3600" dirty="0">
              <a:latin typeface="Palatino Linotype" panose="02040502050505030304" pitchFamily="18" charset="0"/>
            </a:endParaRPr>
          </a:p>
          <a:p>
            <a:pPr marL="571500" indent="-571500">
              <a:buFont typeface="Arial" panose="020B0604020202020204" pitchFamily="34" charset="0"/>
              <a:buChar char="•"/>
            </a:pPr>
            <a:r>
              <a:rPr lang="en-US" sz="3600" dirty="0">
                <a:latin typeface="Palatino Linotype" panose="02040502050505030304" pitchFamily="18" charset="0"/>
              </a:rPr>
              <a:t>Company’s goal: produce </a:t>
            </a:r>
            <a:r>
              <a:rPr lang="en-US" sz="3600" dirty="0" smtClean="0">
                <a:latin typeface="Palatino Linotype" panose="02040502050505030304" pitchFamily="18" charset="0"/>
              </a:rPr>
              <a:t>profits - </a:t>
            </a:r>
            <a:r>
              <a:rPr lang="en-US" sz="3200" dirty="0" smtClean="0">
                <a:latin typeface="Palatino Linotype" panose="02040502050505030304" pitchFamily="18" charset="0"/>
              </a:rPr>
              <a:t>projects </a:t>
            </a:r>
            <a:r>
              <a:rPr lang="en-US" sz="3200" dirty="0">
                <a:latin typeface="Palatino Linotype" panose="02040502050505030304" pitchFamily="18" charset="0"/>
              </a:rPr>
              <a:t>must demonstrate a given level of profitability (known as the hurdle rate or minimum acceptable rate of return</a:t>
            </a:r>
            <a:r>
              <a:rPr lang="en-US" sz="3200" dirty="0" smtClean="0">
                <a:latin typeface="Palatino Linotype" panose="02040502050505030304" pitchFamily="18" charset="0"/>
              </a:rPr>
              <a:t>)</a:t>
            </a:r>
            <a:endParaRPr lang="en-US" sz="3200" dirty="0">
              <a:solidFill>
                <a:srgbClr val="006600"/>
              </a:solidFill>
              <a:latin typeface="Palatino Linotype" panose="02040502050505030304" pitchFamily="18" charset="0"/>
            </a:endParaRPr>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22805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5853-ADA2-194F-97BA-4AA7DF14AD11}"/>
              </a:ext>
            </a:extLst>
          </p:cNvPr>
          <p:cNvSpPr>
            <a:spLocks noGrp="1"/>
          </p:cNvSpPr>
          <p:nvPr>
            <p:ph type="title"/>
          </p:nvPr>
        </p:nvSpPr>
        <p:spPr>
          <a:xfrm>
            <a:off x="350109" y="160422"/>
            <a:ext cx="11491782" cy="753977"/>
          </a:xfrm>
        </p:spPr>
        <p:txBody>
          <a:bodyPr/>
          <a:lstStyle/>
          <a:p>
            <a:pPr algn="ctr"/>
            <a:r>
              <a:rPr lang="en-US" dirty="0">
                <a:solidFill>
                  <a:srgbClr val="008000"/>
                </a:solidFill>
                <a:latin typeface="Palatino Linotype" panose="02040502050505030304" pitchFamily="18" charset="0"/>
              </a:rPr>
              <a:t>Projects and the </a:t>
            </a:r>
            <a:r>
              <a:rPr lang="en-US" dirty="0" smtClean="0">
                <a:solidFill>
                  <a:srgbClr val="008000"/>
                </a:solidFill>
                <a:latin typeface="Palatino Linotype" panose="02040502050505030304" pitchFamily="18" charset="0"/>
              </a:rPr>
              <a:t>Project Life Cycle</a:t>
            </a:r>
            <a:endParaRPr lang="en-US" dirty="0">
              <a:solidFill>
                <a:srgbClr val="008000"/>
              </a:solidFill>
              <a:latin typeface="Palatino Linotype" panose="02040502050505030304" pitchFamily="18" charset="0"/>
            </a:endParaRPr>
          </a:p>
        </p:txBody>
      </p:sp>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5</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250165" y="1122043"/>
            <a:ext cx="11591725" cy="3231654"/>
          </a:xfrm>
          <a:prstGeom prst="rect">
            <a:avLst/>
          </a:prstGeom>
          <a:noFill/>
        </p:spPr>
        <p:txBody>
          <a:bodyPr wrap="square" rtlCol="0">
            <a:spAutoFit/>
          </a:bodyPr>
          <a:lstStyle/>
          <a:p>
            <a:r>
              <a:rPr lang="en-US" sz="4400" b="1" dirty="0">
                <a:solidFill>
                  <a:srgbClr val="0000FF"/>
                </a:solidFill>
                <a:latin typeface="Palatino Linotype" panose="02040502050505030304" pitchFamily="18" charset="0"/>
              </a:rPr>
              <a:t>Projects that don’t make a </a:t>
            </a:r>
            <a:r>
              <a:rPr lang="en-US" sz="4400" b="1" dirty="0" smtClean="0">
                <a:solidFill>
                  <a:srgbClr val="0000FF"/>
                </a:solidFill>
                <a:latin typeface="Palatino Linotype" panose="02040502050505030304" pitchFamily="18" charset="0"/>
              </a:rPr>
              <a:t>profit</a:t>
            </a:r>
          </a:p>
          <a:p>
            <a:pPr marL="457200" indent="-457200">
              <a:buFont typeface="Arial" panose="020B0604020202020204" pitchFamily="34" charset="0"/>
              <a:buChar char="•"/>
            </a:pPr>
            <a:r>
              <a:rPr lang="en-US" sz="3200" b="1" dirty="0" smtClean="0">
                <a:latin typeface="Palatino Linotype" panose="02040502050505030304" pitchFamily="18" charset="0"/>
              </a:rPr>
              <a:t>Replacements</a:t>
            </a:r>
          </a:p>
          <a:p>
            <a:pPr marL="457200" indent="-457200">
              <a:buFont typeface="Arial" panose="020B0604020202020204" pitchFamily="34" charset="0"/>
              <a:buChar char="•"/>
            </a:pPr>
            <a:r>
              <a:rPr lang="en-US" sz="3200" b="1" dirty="0" smtClean="0">
                <a:latin typeface="Palatino Linotype" panose="02040502050505030304" pitchFamily="18" charset="0"/>
              </a:rPr>
              <a:t>Safety-related</a:t>
            </a:r>
            <a:endParaRPr lang="en-US" sz="3200" b="1" dirty="0">
              <a:latin typeface="Palatino Linotype" panose="02040502050505030304" pitchFamily="18" charset="0"/>
            </a:endParaRPr>
          </a:p>
          <a:p>
            <a:pPr marL="457200" indent="-457200">
              <a:buFont typeface="Arial" panose="020B0604020202020204" pitchFamily="34" charset="0"/>
              <a:buChar char="•"/>
            </a:pPr>
            <a:r>
              <a:rPr lang="en-US" sz="3200" b="1" dirty="0">
                <a:latin typeface="Palatino Linotype" panose="02040502050505030304" pitchFamily="18" charset="0"/>
              </a:rPr>
              <a:t>Environmental or other regulation-related</a:t>
            </a:r>
          </a:p>
          <a:p>
            <a:pPr marL="457200" indent="-457200">
              <a:buFont typeface="Arial" panose="020B0604020202020204" pitchFamily="34" charset="0"/>
              <a:buChar char="•"/>
            </a:pPr>
            <a:r>
              <a:rPr lang="en-US" sz="3200" b="1" dirty="0">
                <a:latin typeface="Palatino Linotype" panose="02040502050505030304" pitchFamily="18" charset="0"/>
              </a:rPr>
              <a:t>Must still demonstrate that project is most economical (lowest life cycle cost) way to satisfy the </a:t>
            </a:r>
            <a:r>
              <a:rPr lang="en-US" sz="3200" b="1" dirty="0" smtClean="0">
                <a:latin typeface="Palatino Linotype" panose="02040502050505030304" pitchFamily="18" charset="0"/>
              </a:rPr>
              <a:t>constraint</a:t>
            </a:r>
            <a:endParaRPr lang="en-US" sz="3200" b="1" dirty="0">
              <a:latin typeface="Palatino Linotype" panose="02040502050505030304" pitchFamily="18" charset="0"/>
            </a:endParaRPr>
          </a:p>
        </p:txBody>
      </p:sp>
    </p:spTree>
    <p:extLst>
      <p:ext uri="{BB962C8B-B14F-4D97-AF65-F5344CB8AC3E}">
        <p14:creationId xmlns:p14="http://schemas.microsoft.com/office/powerpoint/2010/main" val="42301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5853-ADA2-194F-97BA-4AA7DF14AD11}"/>
              </a:ext>
            </a:extLst>
          </p:cNvPr>
          <p:cNvSpPr>
            <a:spLocks noGrp="1"/>
          </p:cNvSpPr>
          <p:nvPr>
            <p:ph type="title"/>
          </p:nvPr>
        </p:nvSpPr>
        <p:spPr>
          <a:xfrm>
            <a:off x="350109" y="160422"/>
            <a:ext cx="11491782" cy="753977"/>
          </a:xfrm>
        </p:spPr>
        <p:txBody>
          <a:bodyPr/>
          <a:lstStyle/>
          <a:p>
            <a:pPr algn="ctr"/>
            <a:r>
              <a:rPr lang="en-US" dirty="0">
                <a:solidFill>
                  <a:srgbClr val="008000"/>
                </a:solidFill>
                <a:latin typeface="Palatino Linotype" panose="02040502050505030304" pitchFamily="18" charset="0"/>
              </a:rPr>
              <a:t>Projects and the </a:t>
            </a:r>
            <a:r>
              <a:rPr lang="en-US" dirty="0" smtClean="0">
                <a:solidFill>
                  <a:srgbClr val="008000"/>
                </a:solidFill>
                <a:latin typeface="Palatino Linotype" panose="02040502050505030304" pitchFamily="18" charset="0"/>
              </a:rPr>
              <a:t>Project Life Cycle</a:t>
            </a:r>
            <a:endParaRPr lang="en-US" dirty="0">
              <a:solidFill>
                <a:srgbClr val="008000"/>
              </a:solidFill>
              <a:latin typeface="Palatino Linotype" panose="02040502050505030304" pitchFamily="18" charset="0"/>
            </a:endParaRPr>
          </a:p>
        </p:txBody>
      </p:sp>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6</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273909" y="1122043"/>
            <a:ext cx="11591725" cy="4154984"/>
          </a:xfrm>
          <a:prstGeom prst="rect">
            <a:avLst/>
          </a:prstGeom>
          <a:noFill/>
        </p:spPr>
        <p:txBody>
          <a:bodyPr wrap="square" rtlCol="0">
            <a:spAutoFit/>
          </a:bodyPr>
          <a:lstStyle/>
          <a:p>
            <a:r>
              <a:rPr lang="en-US" sz="4400" b="1" dirty="0">
                <a:solidFill>
                  <a:srgbClr val="0000FF"/>
                </a:solidFill>
              </a:rPr>
              <a:t>Why should I care </a:t>
            </a:r>
            <a:r>
              <a:rPr lang="en-US" sz="4400" b="1" dirty="0" smtClean="0">
                <a:solidFill>
                  <a:srgbClr val="0000FF"/>
                </a:solidFill>
              </a:rPr>
              <a:t>about projects?</a:t>
            </a:r>
          </a:p>
          <a:p>
            <a:pPr algn="ctr"/>
            <a:endParaRPr lang="en-US" sz="4400" b="1" dirty="0" smtClean="0"/>
          </a:p>
          <a:p>
            <a:pPr algn="ctr"/>
            <a:r>
              <a:rPr lang="en-US" sz="4400" b="1" dirty="0" smtClean="0"/>
              <a:t>90+% </a:t>
            </a:r>
            <a:r>
              <a:rPr lang="en-US" sz="4400" b="1" dirty="0"/>
              <a:t>of all </a:t>
            </a:r>
            <a:r>
              <a:rPr lang="en-US" sz="4400" b="1" dirty="0" smtClean="0"/>
              <a:t>Engineers </a:t>
            </a:r>
            <a:endParaRPr lang="en-US" sz="4400" b="1" dirty="0"/>
          </a:p>
          <a:p>
            <a:pPr algn="ctr"/>
            <a:r>
              <a:rPr lang="en-US" sz="4400" b="1" dirty="0"/>
              <a:t>will be involved in projects </a:t>
            </a:r>
          </a:p>
          <a:p>
            <a:pPr algn="ctr"/>
            <a:r>
              <a:rPr lang="en-US" sz="4400" b="1" dirty="0"/>
              <a:t>at some time in their career!</a:t>
            </a:r>
          </a:p>
          <a:p>
            <a:r>
              <a:rPr lang="en-US" sz="4400" b="1" dirty="0" smtClean="0">
                <a:solidFill>
                  <a:srgbClr val="003399"/>
                </a:solidFill>
              </a:rPr>
              <a:t> </a:t>
            </a:r>
            <a:endParaRPr lang="en-US" sz="3200" b="1" dirty="0"/>
          </a:p>
        </p:txBody>
      </p:sp>
    </p:spTree>
    <p:extLst>
      <p:ext uri="{BB962C8B-B14F-4D97-AF65-F5344CB8AC3E}">
        <p14:creationId xmlns:p14="http://schemas.microsoft.com/office/powerpoint/2010/main" val="6052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7</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50109" y="388798"/>
            <a:ext cx="11591725" cy="2677656"/>
          </a:xfrm>
          <a:prstGeom prst="rect">
            <a:avLst/>
          </a:prstGeom>
          <a:noFill/>
        </p:spPr>
        <p:txBody>
          <a:bodyPr wrap="square" rtlCol="0">
            <a:spAutoFit/>
          </a:bodyPr>
          <a:lstStyle/>
          <a:p>
            <a:pPr eaLnBrk="0" hangingPunct="0"/>
            <a:r>
              <a:rPr lang="en-US" sz="4400" b="1" dirty="0" smtClean="0">
                <a:solidFill>
                  <a:srgbClr val="008000"/>
                </a:solidFill>
              </a:rPr>
              <a:t>The Ideal </a:t>
            </a:r>
            <a:r>
              <a:rPr lang="en-US" sz="4400" b="1" dirty="0" smtClean="0">
                <a:solidFill>
                  <a:srgbClr val="008000"/>
                </a:solidFill>
              </a:rPr>
              <a:t>Project </a:t>
            </a:r>
            <a:r>
              <a:rPr lang="en-US" sz="4400" b="1" dirty="0">
                <a:solidFill>
                  <a:srgbClr val="008000"/>
                </a:solidFill>
              </a:rPr>
              <a:t>Life Cycle</a:t>
            </a:r>
            <a:r>
              <a:rPr lang="en-US" sz="4800" b="1" dirty="0">
                <a:solidFill>
                  <a:srgbClr val="008000"/>
                </a:solidFill>
              </a:rPr>
              <a:t>:  </a:t>
            </a:r>
            <a:endParaRPr lang="en-US" sz="4800" b="1" dirty="0" smtClean="0">
              <a:solidFill>
                <a:srgbClr val="008000"/>
              </a:solidFill>
            </a:endParaRPr>
          </a:p>
          <a:p>
            <a:pPr eaLnBrk="0" hangingPunct="0"/>
            <a:endParaRPr lang="en-US" sz="1200" b="1" dirty="0">
              <a:solidFill>
                <a:srgbClr val="00008C"/>
              </a:solidFill>
            </a:endParaRPr>
          </a:p>
          <a:p>
            <a:pPr eaLnBrk="0" hangingPunct="0"/>
            <a:r>
              <a:rPr lang="en-US" sz="3600" b="1" dirty="0" smtClean="0"/>
              <a:t>The optimum </a:t>
            </a:r>
            <a:r>
              <a:rPr lang="en-US" sz="3600" b="1" dirty="0" smtClean="0"/>
              <a:t>progression of events that should occur to design and/or implement </a:t>
            </a:r>
            <a:r>
              <a:rPr lang="en-US" sz="3600" b="1" dirty="0" smtClean="0"/>
              <a:t>the </a:t>
            </a:r>
            <a:r>
              <a:rPr lang="en-US" sz="3600" b="1" dirty="0" smtClean="0"/>
              <a:t>best set of facilities and systems to satisfy an opportunity</a:t>
            </a:r>
            <a:r>
              <a:rPr lang="en-US" sz="3600" b="1" dirty="0" smtClean="0"/>
              <a:t>.</a:t>
            </a:r>
            <a:endParaRPr lang="en-US" sz="3600" b="1" dirty="0" smtClean="0"/>
          </a:p>
        </p:txBody>
      </p:sp>
    </p:spTree>
    <p:extLst>
      <p:ext uri="{BB962C8B-B14F-4D97-AF65-F5344CB8AC3E}">
        <p14:creationId xmlns:p14="http://schemas.microsoft.com/office/powerpoint/2010/main" val="607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166" y="6435306"/>
            <a:ext cx="312906" cy="369332"/>
          </a:xfrm>
          <a:prstGeom prst="rect">
            <a:avLst/>
          </a:prstGeom>
          <a:noFill/>
        </p:spPr>
        <p:txBody>
          <a:bodyPr wrap="none" rtlCol="0">
            <a:spAutoFit/>
          </a:bodyPr>
          <a:lstStyle/>
          <a:p>
            <a:fld id="{59CC3EEA-D0C0-4C2A-A4F9-75028DE41549}" type="slidenum">
              <a:rPr lang="en-US" smtClean="0"/>
              <a:t>8</a:t>
            </a:fld>
            <a:endParaRPr lang="en-US" dirty="0"/>
          </a:p>
        </p:txBody>
      </p:sp>
      <p:sp>
        <p:nvSpPr>
          <p:cNvPr id="7" name="Rectangle 3"/>
          <p:cNvSpPr txBox="1">
            <a:spLocks noChangeArrowheads="1"/>
          </p:cNvSpPr>
          <p:nvPr/>
        </p:nvSpPr>
        <p:spPr>
          <a:xfrm>
            <a:off x="954657" y="3864635"/>
            <a:ext cx="10902352" cy="2208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rgbClr val="002060"/>
              </a:solidFill>
              <a:latin typeface="Palatino Linotype" panose="02040502050505030304" pitchFamily="18" charset="0"/>
            </a:endParaRPr>
          </a:p>
        </p:txBody>
      </p:sp>
      <p:sp>
        <p:nvSpPr>
          <p:cNvPr id="8" name="TextBox 7"/>
          <p:cNvSpPr txBox="1"/>
          <p:nvPr/>
        </p:nvSpPr>
        <p:spPr>
          <a:xfrm>
            <a:off x="350109" y="388798"/>
            <a:ext cx="11591725" cy="4893647"/>
          </a:xfrm>
          <a:prstGeom prst="rect">
            <a:avLst/>
          </a:prstGeom>
          <a:noFill/>
        </p:spPr>
        <p:txBody>
          <a:bodyPr wrap="square" rtlCol="0">
            <a:spAutoFit/>
          </a:bodyPr>
          <a:lstStyle/>
          <a:p>
            <a:pPr eaLnBrk="0" hangingPunct="0"/>
            <a:r>
              <a:rPr lang="en-US" sz="4400" b="1" dirty="0" smtClean="0">
                <a:solidFill>
                  <a:srgbClr val="008000"/>
                </a:solidFill>
              </a:rPr>
              <a:t>A Realistic Project </a:t>
            </a:r>
            <a:r>
              <a:rPr lang="en-US" sz="4400" b="1" dirty="0">
                <a:solidFill>
                  <a:srgbClr val="008000"/>
                </a:solidFill>
              </a:rPr>
              <a:t>Life Cycle</a:t>
            </a:r>
            <a:r>
              <a:rPr lang="en-US" sz="4800" b="1" dirty="0">
                <a:solidFill>
                  <a:srgbClr val="008000"/>
                </a:solidFill>
              </a:rPr>
              <a:t>:  </a:t>
            </a:r>
            <a:endParaRPr lang="en-US" sz="4800" b="1" dirty="0" smtClean="0">
              <a:solidFill>
                <a:srgbClr val="008000"/>
              </a:solidFill>
            </a:endParaRPr>
          </a:p>
          <a:p>
            <a:pPr eaLnBrk="0" hangingPunct="0"/>
            <a:endParaRPr lang="en-US" sz="1200" b="1" dirty="0">
              <a:solidFill>
                <a:srgbClr val="00008C"/>
              </a:solidFill>
            </a:endParaRPr>
          </a:p>
          <a:p>
            <a:pPr eaLnBrk="0" hangingPunct="0"/>
            <a:r>
              <a:rPr lang="en-US" sz="3600" b="1" dirty="0" smtClean="0"/>
              <a:t>A near optimal progression of events that should occur to design and/or implement one of the best set of facilities and systems to satisfy an opportunity.</a:t>
            </a:r>
          </a:p>
          <a:p>
            <a:pPr eaLnBrk="0" hangingPunct="0"/>
            <a:endParaRPr lang="en-US" sz="3600" b="1" dirty="0"/>
          </a:p>
          <a:p>
            <a:pPr eaLnBrk="0" hangingPunct="0"/>
            <a:r>
              <a:rPr lang="en-US" sz="3600" b="1" dirty="0"/>
              <a:t>Shortcuts in the project life cycle are the most common cause of project delays and cost overruns.</a:t>
            </a:r>
          </a:p>
        </p:txBody>
      </p:sp>
    </p:spTree>
    <p:extLst>
      <p:ext uri="{BB962C8B-B14F-4D97-AF65-F5344CB8AC3E}">
        <p14:creationId xmlns:p14="http://schemas.microsoft.com/office/powerpoint/2010/main" val="28880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400"/>
          </a:p>
        </p:txBody>
      </p:sp>
      <p:sp>
        <p:nvSpPr>
          <p:cNvPr id="512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sz="1400"/>
          </a:p>
        </p:txBody>
      </p:sp>
      <p:sp>
        <p:nvSpPr>
          <p:cNvPr id="5124" name="Rectangle 4"/>
          <p:cNvSpPr>
            <a:spLocks noChangeArrowheads="1"/>
          </p:cNvSpPr>
          <p:nvPr/>
        </p:nvSpPr>
        <p:spPr bwMode="auto">
          <a:xfrm>
            <a:off x="3048000" y="304800"/>
            <a:ext cx="5829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u="sng">
                <a:solidFill>
                  <a:srgbClr val="00008C"/>
                </a:solidFill>
              </a:rPr>
              <a:t>7-Phase Project Life Cycle</a:t>
            </a:r>
            <a:endParaRPr lang="en-US" sz="4400" b="1">
              <a:solidFill>
                <a:srgbClr val="00008C"/>
              </a:solidFill>
            </a:endParaRPr>
          </a:p>
        </p:txBody>
      </p:sp>
      <p:pic>
        <p:nvPicPr>
          <p:cNvPr id="2" name="Picture 1"/>
          <p:cNvPicPr>
            <a:picLocks noChangeAspect="1"/>
          </p:cNvPicPr>
          <p:nvPr/>
        </p:nvPicPr>
        <p:blipFill rotWithShape="1">
          <a:blip r:embed="rId2"/>
          <a:srcRect r="21105"/>
          <a:stretch/>
        </p:blipFill>
        <p:spPr>
          <a:xfrm>
            <a:off x="470879" y="836763"/>
            <a:ext cx="7287842" cy="5939830"/>
          </a:xfrm>
          <a:prstGeom prst="rect">
            <a:avLst/>
          </a:prstGeom>
        </p:spPr>
      </p:pic>
      <p:sp>
        <p:nvSpPr>
          <p:cNvPr id="3" name="TextBox 2"/>
          <p:cNvSpPr txBox="1"/>
          <p:nvPr/>
        </p:nvSpPr>
        <p:spPr>
          <a:xfrm>
            <a:off x="7758721" y="1372947"/>
            <a:ext cx="4326887" cy="523220"/>
          </a:xfrm>
          <a:prstGeom prst="rect">
            <a:avLst/>
          </a:prstGeom>
          <a:noFill/>
        </p:spPr>
        <p:txBody>
          <a:bodyPr wrap="square" rtlCol="0">
            <a:spAutoFit/>
          </a:bodyPr>
          <a:lstStyle/>
          <a:p>
            <a:r>
              <a:rPr lang="en-US" sz="1400" b="1" dirty="0" smtClean="0">
                <a:solidFill>
                  <a:srgbClr val="FF0000"/>
                </a:solidFill>
                <a:latin typeface="Palatino Linotype" panose="02040502050505030304" pitchFamily="18" charset="0"/>
              </a:rPr>
              <a:t>Determine if the opportunity is worthwhile and if so, what is a near optimum scope of work</a:t>
            </a:r>
            <a:endParaRPr lang="en-US" sz="1400" b="1" dirty="0">
              <a:solidFill>
                <a:srgbClr val="FF0000"/>
              </a:solidFill>
              <a:latin typeface="Palatino Linotype" panose="02040502050505030304" pitchFamily="18" charset="0"/>
            </a:endParaRPr>
          </a:p>
        </p:txBody>
      </p:sp>
      <p:sp>
        <p:nvSpPr>
          <p:cNvPr id="7" name="TextBox 6"/>
          <p:cNvSpPr txBox="1"/>
          <p:nvPr/>
        </p:nvSpPr>
        <p:spPr>
          <a:xfrm>
            <a:off x="7758721" y="2107336"/>
            <a:ext cx="3735238" cy="523220"/>
          </a:xfrm>
          <a:prstGeom prst="rect">
            <a:avLst/>
          </a:prstGeom>
          <a:noFill/>
        </p:spPr>
        <p:txBody>
          <a:bodyPr wrap="square" rtlCol="0">
            <a:spAutoFit/>
          </a:bodyPr>
          <a:lstStyle/>
          <a:p>
            <a:r>
              <a:rPr lang="en-US" sz="1400" b="1" dirty="0" smtClean="0">
                <a:solidFill>
                  <a:srgbClr val="008000"/>
                </a:solidFill>
                <a:latin typeface="Palatino Linotype" panose="02040502050505030304" pitchFamily="18" charset="0"/>
              </a:rPr>
              <a:t>Define the exact scope of work; the exact plan for execution</a:t>
            </a:r>
            <a:endParaRPr lang="en-US" sz="1400" b="1" dirty="0">
              <a:solidFill>
                <a:srgbClr val="008000"/>
              </a:solidFill>
              <a:latin typeface="Palatino Linotype" panose="02040502050505030304" pitchFamily="18" charset="0"/>
            </a:endParaRPr>
          </a:p>
        </p:txBody>
      </p:sp>
      <p:sp>
        <p:nvSpPr>
          <p:cNvPr id="8" name="TextBox 7"/>
          <p:cNvSpPr txBox="1"/>
          <p:nvPr/>
        </p:nvSpPr>
        <p:spPr>
          <a:xfrm>
            <a:off x="7822350" y="3122635"/>
            <a:ext cx="3735238" cy="523220"/>
          </a:xfrm>
          <a:prstGeom prst="rect">
            <a:avLst/>
          </a:prstGeom>
          <a:noFill/>
        </p:spPr>
        <p:txBody>
          <a:bodyPr wrap="square" rtlCol="0">
            <a:spAutoFit/>
          </a:bodyPr>
          <a:lstStyle/>
          <a:p>
            <a:r>
              <a:rPr lang="en-US" sz="1400" b="1" dirty="0" smtClean="0">
                <a:solidFill>
                  <a:srgbClr val="7030A0"/>
                </a:solidFill>
                <a:latin typeface="Palatino Linotype" panose="02040502050505030304" pitchFamily="18" charset="0"/>
              </a:rPr>
              <a:t>Specify the exact physical and software resources needed</a:t>
            </a:r>
            <a:endParaRPr lang="en-US" sz="1400" b="1" dirty="0">
              <a:solidFill>
                <a:srgbClr val="7030A0"/>
              </a:solidFill>
              <a:latin typeface="Palatino Linotype" panose="02040502050505030304" pitchFamily="18" charset="0"/>
            </a:endParaRPr>
          </a:p>
        </p:txBody>
      </p:sp>
    </p:spTree>
    <p:extLst>
      <p:ext uri="{BB962C8B-B14F-4D97-AF65-F5344CB8AC3E}">
        <p14:creationId xmlns:p14="http://schemas.microsoft.com/office/powerpoint/2010/main" val="17909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theme/theme1.xml><?xml version="1.0" encoding="utf-8"?>
<a:theme xmlns:a="http://schemas.openxmlformats.org/drawingml/2006/main" name="Title Slide - Green +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1377</Words>
  <Application>Microsoft Office PowerPoint</Application>
  <PresentationFormat>Widescreen</PresentationFormat>
  <Paragraphs>195</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Palatino Linotype</vt:lpstr>
      <vt:lpstr>Times New Roman</vt:lpstr>
      <vt:lpstr>Wingdings</vt:lpstr>
      <vt:lpstr>Title Slide - Green + Logo</vt:lpstr>
      <vt:lpstr>An Introduction to  Managing Projects</vt:lpstr>
      <vt:lpstr>Talk Outline</vt:lpstr>
      <vt:lpstr>Projects and the Project Life Cycle</vt:lpstr>
      <vt:lpstr>Projects and the Project Life Cycle</vt:lpstr>
      <vt:lpstr>Projects and the Project Life Cycle</vt:lpstr>
      <vt:lpstr>Projects and the Project Life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Teamwork and Leadership</vt:lpstr>
      <vt:lpstr>High Performance Teams </vt:lpstr>
      <vt:lpstr>Creating and Maintaining a Team Culture</vt:lpstr>
      <vt:lpstr>Personal Accountability: the Key to Empowerment</vt:lpstr>
      <vt:lpstr>Judge Others Based on Behaviors</vt:lpstr>
      <vt:lpstr>Setting a Clear Direction</vt:lpstr>
      <vt:lpstr>Characteristics of Dysfunctional Team</vt:lpstr>
      <vt:lpstr>The Leader’s Role in Fixing a Dysfunctional Team</vt:lpstr>
      <vt:lpstr>Characteristics of Dysfunctional Team</vt:lpstr>
      <vt:lpstr>Summary</vt:lpstr>
      <vt:lpstr>Summary</vt:lpstr>
      <vt:lpstr>An Introduction to  Managing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 Stationery</dc:creator>
  <cp:lastModifiedBy>Seames, Wayne</cp:lastModifiedBy>
  <cp:revision>70</cp:revision>
  <dcterms:created xsi:type="dcterms:W3CDTF">2020-09-16T16:31:21Z</dcterms:created>
  <dcterms:modified xsi:type="dcterms:W3CDTF">2021-10-19T17:28:54Z</dcterms:modified>
</cp:coreProperties>
</file>