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57" r:id="rId3"/>
    <p:sldId id="266" r:id="rId4"/>
    <p:sldId id="267" r:id="rId5"/>
    <p:sldId id="268" r:id="rId6"/>
    <p:sldId id="269" r:id="rId7"/>
    <p:sldId id="272" r:id="rId8"/>
    <p:sldId id="265" r:id="rId9"/>
    <p:sldId id="273" r:id="rId10"/>
    <p:sldId id="274" r:id="rId11"/>
    <p:sldId id="275" r:id="rId12"/>
    <p:sldId id="276" r:id="rId13"/>
    <p:sldId id="277" r:id="rId14"/>
    <p:sldId id="270" r:id="rId15"/>
    <p:sldId id="271" r:id="rId16"/>
    <p:sldId id="256" r:id="rId17"/>
    <p:sldId id="264" r:id="rId18"/>
    <p:sldId id="258" r:id="rId19"/>
    <p:sldId id="259" r:id="rId20"/>
    <p:sldId id="260" r:id="rId21"/>
    <p:sldId id="261" r:id="rId22"/>
    <p:sldId id="262" r:id="rId2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16" autoAdjust="0"/>
    <p:restoredTop sz="90929"/>
  </p:normalViewPr>
  <p:slideViewPr>
    <p:cSldViewPr>
      <p:cViewPr varScale="1">
        <p:scale>
          <a:sx n="112" d="100"/>
          <a:sy n="112" d="100"/>
        </p:scale>
        <p:origin x="144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32EB5CE-13A0-473B-A193-3D90AFC4D169}" type="slidenum">
              <a:rPr lang="en-US" altLang="en-US"/>
              <a:pPr>
                <a:defRPr/>
              </a:pPr>
              <a:t>‹#›</a:t>
            </a:fld>
            <a:endParaRPr lang="en-US" altLang="en-US"/>
          </a:p>
        </p:txBody>
      </p:sp>
    </p:spTree>
    <p:extLst>
      <p:ext uri="{BB962C8B-B14F-4D97-AF65-F5344CB8AC3E}">
        <p14:creationId xmlns:p14="http://schemas.microsoft.com/office/powerpoint/2010/main" val="2229267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49007F3D-C448-4756-9B60-85CF36384DA6}" type="slidenum">
              <a:rPr lang="en-US" altLang="en-US"/>
              <a:pPr>
                <a:defRPr/>
              </a:pPr>
              <a:t>‹#›</a:t>
            </a:fld>
            <a:endParaRPr lang="en-US" altLang="en-US"/>
          </a:p>
        </p:txBody>
      </p:sp>
    </p:spTree>
    <p:extLst>
      <p:ext uri="{BB962C8B-B14F-4D97-AF65-F5344CB8AC3E}">
        <p14:creationId xmlns:p14="http://schemas.microsoft.com/office/powerpoint/2010/main" val="2793497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BCAC69E-CB64-4252-B2ED-F85B2B504BBD}" type="slidenum">
              <a:rPr lang="en-US" altLang="en-US"/>
              <a:pPr>
                <a:defRPr/>
              </a:pPr>
              <a:t>‹#›</a:t>
            </a:fld>
            <a:endParaRPr lang="en-US" altLang="en-US"/>
          </a:p>
        </p:txBody>
      </p:sp>
    </p:spTree>
    <p:extLst>
      <p:ext uri="{BB962C8B-B14F-4D97-AF65-F5344CB8AC3E}">
        <p14:creationId xmlns:p14="http://schemas.microsoft.com/office/powerpoint/2010/main" val="626666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91FD7163-CB7A-4770-B279-D4AA8E5B238C}" type="slidenum">
              <a:rPr lang="en-US" altLang="en-US"/>
              <a:pPr>
                <a:defRPr/>
              </a:pPr>
              <a:t>‹#›</a:t>
            </a:fld>
            <a:endParaRPr lang="en-US" altLang="en-US"/>
          </a:p>
        </p:txBody>
      </p:sp>
    </p:spTree>
    <p:extLst>
      <p:ext uri="{BB962C8B-B14F-4D97-AF65-F5344CB8AC3E}">
        <p14:creationId xmlns:p14="http://schemas.microsoft.com/office/powerpoint/2010/main" val="2127870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BA5C8D1-F7F2-4AFE-ADF3-8252F21915C5}" type="slidenum">
              <a:rPr lang="en-US" altLang="en-US"/>
              <a:pPr>
                <a:defRPr/>
              </a:pPr>
              <a:t>‹#›</a:t>
            </a:fld>
            <a:endParaRPr lang="en-US" altLang="en-US"/>
          </a:p>
        </p:txBody>
      </p:sp>
    </p:spTree>
    <p:extLst>
      <p:ext uri="{BB962C8B-B14F-4D97-AF65-F5344CB8AC3E}">
        <p14:creationId xmlns:p14="http://schemas.microsoft.com/office/powerpoint/2010/main" val="2352693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BD9DA5D6-BF6E-4A3D-971F-D6D14900066E}" type="slidenum">
              <a:rPr lang="en-US" altLang="en-US"/>
              <a:pPr>
                <a:defRPr/>
              </a:pPr>
              <a:t>‹#›</a:t>
            </a:fld>
            <a:endParaRPr lang="en-US" altLang="en-US"/>
          </a:p>
        </p:txBody>
      </p:sp>
    </p:spTree>
    <p:extLst>
      <p:ext uri="{BB962C8B-B14F-4D97-AF65-F5344CB8AC3E}">
        <p14:creationId xmlns:p14="http://schemas.microsoft.com/office/powerpoint/2010/main" val="2581315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26D50F67-BF94-4B41-9B5D-52E09172754C}" type="slidenum">
              <a:rPr lang="en-US" altLang="en-US"/>
              <a:pPr>
                <a:defRPr/>
              </a:pPr>
              <a:t>‹#›</a:t>
            </a:fld>
            <a:endParaRPr lang="en-US" altLang="en-US"/>
          </a:p>
        </p:txBody>
      </p:sp>
    </p:spTree>
    <p:extLst>
      <p:ext uri="{BB962C8B-B14F-4D97-AF65-F5344CB8AC3E}">
        <p14:creationId xmlns:p14="http://schemas.microsoft.com/office/powerpoint/2010/main" val="37289932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E8A89462-3C4F-48C3-A479-184DAE277393}" type="slidenum">
              <a:rPr lang="en-US" altLang="en-US"/>
              <a:pPr>
                <a:defRPr/>
              </a:pPr>
              <a:t>‹#›</a:t>
            </a:fld>
            <a:endParaRPr lang="en-US" altLang="en-US"/>
          </a:p>
        </p:txBody>
      </p:sp>
    </p:spTree>
    <p:extLst>
      <p:ext uri="{BB962C8B-B14F-4D97-AF65-F5344CB8AC3E}">
        <p14:creationId xmlns:p14="http://schemas.microsoft.com/office/powerpoint/2010/main" val="1884101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EDC80D30-FECE-4BB5-B102-D566D709B8A7}" type="slidenum">
              <a:rPr lang="en-US" altLang="en-US"/>
              <a:pPr>
                <a:defRPr/>
              </a:pPr>
              <a:t>‹#›</a:t>
            </a:fld>
            <a:endParaRPr lang="en-US" altLang="en-US"/>
          </a:p>
        </p:txBody>
      </p:sp>
    </p:spTree>
    <p:extLst>
      <p:ext uri="{BB962C8B-B14F-4D97-AF65-F5344CB8AC3E}">
        <p14:creationId xmlns:p14="http://schemas.microsoft.com/office/powerpoint/2010/main" val="3846024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8E6C7C1E-4369-4DA1-AAD7-92F5B5A9ECB5}" type="slidenum">
              <a:rPr lang="en-US" altLang="en-US"/>
              <a:pPr>
                <a:defRPr/>
              </a:pPr>
              <a:t>‹#›</a:t>
            </a:fld>
            <a:endParaRPr lang="en-US" altLang="en-US"/>
          </a:p>
        </p:txBody>
      </p:sp>
    </p:spTree>
    <p:extLst>
      <p:ext uri="{BB962C8B-B14F-4D97-AF65-F5344CB8AC3E}">
        <p14:creationId xmlns:p14="http://schemas.microsoft.com/office/powerpoint/2010/main" val="2491352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0E5F711A-2CA9-4D6B-81AC-F4ED2415679E}" type="slidenum">
              <a:rPr lang="en-US" altLang="en-US"/>
              <a:pPr>
                <a:defRPr/>
              </a:pPr>
              <a:t>‹#›</a:t>
            </a:fld>
            <a:endParaRPr lang="en-US" altLang="en-US"/>
          </a:p>
        </p:txBody>
      </p:sp>
    </p:spTree>
    <p:extLst>
      <p:ext uri="{BB962C8B-B14F-4D97-AF65-F5344CB8AC3E}">
        <p14:creationId xmlns:p14="http://schemas.microsoft.com/office/powerpoint/2010/main" val="3869987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C61B85D8-95F4-442B-9D0E-7FCAC0FB5DA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anose="02020603050405020304" pitchFamily="18" charset="0"/>
        </a:defRPr>
      </a:lvl2pPr>
      <a:lvl3pPr algn="ctr" rtl="0" eaLnBrk="0" fontAlgn="base" hangingPunct="0">
        <a:spcBef>
          <a:spcPct val="0"/>
        </a:spcBef>
        <a:spcAft>
          <a:spcPct val="0"/>
        </a:spcAft>
        <a:defRPr sz="4400">
          <a:solidFill>
            <a:schemeClr val="tx2"/>
          </a:solidFill>
          <a:latin typeface="Times New Roman" panose="02020603050405020304" pitchFamily="18" charset="0"/>
        </a:defRPr>
      </a:lvl3pPr>
      <a:lvl4pPr algn="ctr" rtl="0" eaLnBrk="0" fontAlgn="base" hangingPunct="0">
        <a:spcBef>
          <a:spcPct val="0"/>
        </a:spcBef>
        <a:spcAft>
          <a:spcPct val="0"/>
        </a:spcAft>
        <a:defRPr sz="4400">
          <a:solidFill>
            <a:schemeClr val="tx2"/>
          </a:solidFill>
          <a:latin typeface="Times New Roman" panose="02020603050405020304" pitchFamily="18" charset="0"/>
        </a:defRPr>
      </a:lvl4pPr>
      <a:lvl5pPr algn="ctr" rtl="0" eaLnBrk="0" fontAlgn="base" hangingPunct="0">
        <a:spcBef>
          <a:spcPct val="0"/>
        </a:spcBef>
        <a:spcAft>
          <a:spcPct val="0"/>
        </a:spcAft>
        <a:defRPr sz="4400">
          <a:solidFill>
            <a:schemeClr val="tx2"/>
          </a:solidFill>
          <a:latin typeface="Times New Roman" panose="02020603050405020304" pitchFamily="18" charset="0"/>
        </a:defRPr>
      </a:lvl5pPr>
      <a:lvl6pPr marL="457200" algn="ctr" rtl="0" fontAlgn="base">
        <a:spcBef>
          <a:spcPct val="0"/>
        </a:spcBef>
        <a:spcAft>
          <a:spcPct val="0"/>
        </a:spcAft>
        <a:defRPr sz="4400">
          <a:solidFill>
            <a:schemeClr val="tx2"/>
          </a:solidFill>
          <a:latin typeface="Times New Roman" panose="02020603050405020304" pitchFamily="18" charset="0"/>
        </a:defRPr>
      </a:lvl6pPr>
      <a:lvl7pPr marL="914400" algn="ctr" rtl="0" fontAlgn="base">
        <a:spcBef>
          <a:spcPct val="0"/>
        </a:spcBef>
        <a:spcAft>
          <a:spcPct val="0"/>
        </a:spcAft>
        <a:defRPr sz="4400">
          <a:solidFill>
            <a:schemeClr val="tx2"/>
          </a:solidFill>
          <a:latin typeface="Times New Roman" panose="02020603050405020304" pitchFamily="18" charset="0"/>
        </a:defRPr>
      </a:lvl7pPr>
      <a:lvl8pPr marL="1371600" algn="ctr" rtl="0" fontAlgn="base">
        <a:spcBef>
          <a:spcPct val="0"/>
        </a:spcBef>
        <a:spcAft>
          <a:spcPct val="0"/>
        </a:spcAft>
        <a:defRPr sz="4400">
          <a:solidFill>
            <a:schemeClr val="tx2"/>
          </a:solidFill>
          <a:latin typeface="Times New Roman" panose="02020603050405020304" pitchFamily="18" charset="0"/>
        </a:defRPr>
      </a:lvl8pPr>
      <a:lvl9pPr marL="1828800" algn="ctr" rtl="0" fontAlgn="base">
        <a:spcBef>
          <a:spcPct val="0"/>
        </a:spcBef>
        <a:spcAft>
          <a:spcPct val="0"/>
        </a:spcAft>
        <a:defRPr sz="4400">
          <a:solidFill>
            <a:schemeClr val="tx2"/>
          </a:solidFill>
          <a:latin typeface="Times New Roman" panose="02020603050405020304" pitchFamily="18"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idx="4294967295"/>
          </p:nvPr>
        </p:nvSpPr>
        <p:spPr>
          <a:xfrm>
            <a:off x="609600" y="1143000"/>
            <a:ext cx="7772400" cy="1143000"/>
          </a:xfrm>
        </p:spPr>
        <p:txBody>
          <a:bodyPr/>
          <a:lstStyle/>
          <a:p>
            <a:pPr eaLnBrk="1" hangingPunct="1"/>
            <a:r>
              <a:rPr lang="en-US" altLang="en-US" dirty="0" smtClean="0"/>
              <a:t>Super </a:t>
            </a:r>
            <a:r>
              <a:rPr lang="en-US" altLang="en-US" dirty="0" smtClean="0"/>
              <a:t>Resolution</a:t>
            </a:r>
            <a:br>
              <a:rPr lang="en-US" altLang="en-US" dirty="0" smtClean="0"/>
            </a:br>
            <a:r>
              <a:rPr lang="en-US" altLang="en-US" dirty="0"/>
              <a:t/>
            </a:r>
            <a:br>
              <a:rPr lang="en-US" altLang="en-US" dirty="0"/>
            </a:br>
            <a:r>
              <a:rPr lang="en-US" altLang="en-US" dirty="0" smtClean="0"/>
              <a:t>(interpolation)</a:t>
            </a:r>
            <a:endParaRPr lang="en-US" altLang="en-US" dirty="0" smtClean="0"/>
          </a:p>
        </p:txBody>
      </p:sp>
    </p:spTree>
    <p:extLst>
      <p:ext uri="{BB962C8B-B14F-4D97-AF65-F5344CB8AC3E}">
        <p14:creationId xmlns:p14="http://schemas.microsoft.com/office/powerpoint/2010/main" val="4000873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mc:AlternateContent xmlns:mc="http://schemas.openxmlformats.org/markup-compatibility/2006">
        <mc:Choice xmlns:a14="http://schemas.microsoft.com/office/drawing/2010/main" Requires="a14">
          <p:sp>
            <p:nvSpPr>
              <p:cNvPr id="18" name="Rectangle 21"/>
              <p:cNvSpPr>
                <a:spLocks noChangeArrowheads="1"/>
              </p:cNvSpPr>
              <p:nvPr/>
            </p:nvSpPr>
            <p:spPr bwMode="auto">
              <a:xfrm>
                <a:off x="290142" y="798453"/>
                <a:ext cx="8563708" cy="6186309"/>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7188">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marL="342900" lvl="0" indent="-342900">
                  <a:buFont typeface="+mj-lt"/>
                  <a:buAutoNum type="arabicPeriod" startAt="4"/>
                </a:pPr>
                <a:r>
                  <a:rPr lang="en-GB" sz="1800" dirty="0" smtClean="0">
                    <a:latin typeface="+mn-lt"/>
                  </a:rPr>
                  <a:t>Initialize </a:t>
                </a:r>
                <a:r>
                  <a:rPr lang="en-GB" sz="1800" dirty="0">
                    <a:latin typeface="+mn-lt"/>
                  </a:rPr>
                  <a:t>the V array with the ZOH pixel values and the C array with </a:t>
                </a:r>
                <a:r>
                  <a:rPr lang="en-GB" sz="1800" dirty="0" smtClean="0">
                    <a:latin typeface="+mn-lt"/>
                  </a:rPr>
                  <a:t>ones.</a:t>
                </a:r>
                <a:endParaRPr lang="en-US" sz="1800" dirty="0">
                  <a:latin typeface="+mn-lt"/>
                </a:endParaRPr>
              </a:p>
              <a:p>
                <a:pPr marL="342900" lvl="0" indent="-342900">
                  <a:buFont typeface="+mj-lt"/>
                  <a:buAutoNum type="arabicPeriod" startAt="4"/>
                </a:pPr>
                <a:endParaRPr lang="en-US" sz="1800" dirty="0" smtClean="0">
                  <a:latin typeface="+mn-lt"/>
                </a:endParaRPr>
              </a:p>
              <a:p>
                <a:pPr marL="342900" lvl="0" indent="-342900">
                  <a:buFont typeface="+mj-lt"/>
                  <a:buAutoNum type="arabicPeriod" startAt="4"/>
                </a:pPr>
                <a:r>
                  <a:rPr lang="en-GB" sz="1800" dirty="0" smtClean="0">
                    <a:latin typeface="+mn-lt"/>
                  </a:rPr>
                  <a:t>Assuming </a:t>
                </a:r>
                <a:r>
                  <a:rPr lang="en-GB" sz="1800" dirty="0">
                    <a:latin typeface="+mn-lt"/>
                  </a:rPr>
                  <a:t>four P arrays, we populate the first P array with image pixel values corresponding to the locations of the five grey coloured pixels in the first of the four patterns </a:t>
                </a:r>
                <a:r>
                  <a:rPr lang="en-GB" sz="1800" dirty="0" smtClean="0">
                    <a:latin typeface="+mn-lt"/>
                  </a:rPr>
                  <a:t>shown. We </a:t>
                </a:r>
                <a:r>
                  <a:rPr lang="en-GB" sz="1800" dirty="0">
                    <a:latin typeface="+mn-lt"/>
                  </a:rPr>
                  <a:t>populate the second P array with image pixel values corresponding to the locations of the five grey coloured pixels in the second </a:t>
                </a:r>
                <a:r>
                  <a:rPr lang="en-GB" sz="1800" dirty="0" smtClean="0">
                    <a:latin typeface="+mn-lt"/>
                  </a:rPr>
                  <a:t>pattern. </a:t>
                </a:r>
                <a:r>
                  <a:rPr lang="en-GB" sz="1800" dirty="0">
                    <a:latin typeface="+mn-lt"/>
                  </a:rPr>
                  <a:t>We populate the third and fourth P arrays in a similar manner using the third and fourth </a:t>
                </a:r>
                <a:r>
                  <a:rPr lang="en-GB" sz="1800" dirty="0" smtClean="0">
                    <a:latin typeface="+mn-lt"/>
                  </a:rPr>
                  <a:t>pattern. </a:t>
                </a:r>
                <a:r>
                  <a:rPr lang="en-GB" sz="1800" dirty="0">
                    <a:latin typeface="+mn-lt"/>
                  </a:rPr>
                  <a:t>This process is then convolved across the image, similar to how one would convolve a 3x3 spatial filter across an image. </a:t>
                </a:r>
                <a:endParaRPr lang="en-GB" sz="1800" dirty="0" smtClean="0">
                  <a:latin typeface="+mn-lt"/>
                </a:endParaRPr>
              </a:p>
              <a:p>
                <a:pPr marL="342900" lvl="0" indent="-342900">
                  <a:buFont typeface="+mj-lt"/>
                  <a:buAutoNum type="arabicPeriod" startAt="4"/>
                </a:pPr>
                <a:endParaRPr lang="en-GB" sz="1800" dirty="0">
                  <a:latin typeface="+mn-lt"/>
                </a:endParaRPr>
              </a:p>
              <a:p>
                <a:pPr marL="342900" lvl="0" indent="-342900">
                  <a:buFont typeface="+mj-lt"/>
                  <a:buAutoNum type="arabicPeriod" startAt="4"/>
                </a:pPr>
                <a:endParaRPr lang="en-GB" sz="1800" dirty="0" smtClean="0">
                  <a:latin typeface="+mn-lt"/>
                </a:endParaRPr>
              </a:p>
              <a:p>
                <a:pPr marL="342900" lvl="0" indent="-342900">
                  <a:buFont typeface="+mj-lt"/>
                  <a:buAutoNum type="arabicPeriod" startAt="4"/>
                </a:pPr>
                <a:endParaRPr lang="en-GB" sz="1800" dirty="0">
                  <a:latin typeface="+mn-lt"/>
                </a:endParaRPr>
              </a:p>
              <a:p>
                <a:pPr marL="342900" lvl="0" indent="-342900">
                  <a:buFont typeface="+mj-lt"/>
                  <a:buAutoNum type="arabicPeriod" startAt="4"/>
                </a:pPr>
                <a:endParaRPr lang="en-GB" sz="1800" dirty="0" smtClean="0">
                  <a:latin typeface="+mn-lt"/>
                </a:endParaRPr>
              </a:p>
              <a:p>
                <a:pPr marL="342900" lvl="0" indent="-342900">
                  <a:buFont typeface="+mj-lt"/>
                  <a:buAutoNum type="arabicPeriod" startAt="4"/>
                </a:pPr>
                <a:r>
                  <a:rPr lang="en-GB" sz="1800" dirty="0" smtClean="0"/>
                  <a:t>For each pattern, or array </a:t>
                </a:r>
                <a:r>
                  <a:rPr lang="en-GB" sz="1800" dirty="0" err="1"/>
                  <a:t>P</a:t>
                </a:r>
                <a:r>
                  <a:rPr lang="en-GB" sz="1800" baseline="-25000" dirty="0" err="1"/>
                  <a:t>n</a:t>
                </a:r>
                <a:r>
                  <a:rPr lang="en-GB" sz="1800" dirty="0"/>
                  <a:t>, we populate the R array (determine the local range) </a:t>
                </a:r>
                <a:r>
                  <a:rPr lang="en-GB" sz="1800" dirty="0" smtClean="0"/>
                  <a:t>using:</a:t>
                </a:r>
                <a:endParaRPr lang="en-US" sz="1800" dirty="0"/>
              </a:p>
              <a:p>
                <a:pPr/>
                <a:endParaRPr lang="en-US" sz="1800" i="1" dirty="0" smtClean="0">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sSub>
                        <m:sSubPr>
                          <m:ctrlPr>
                            <a:rPr lang="en-US" sz="1800" i="1">
                              <a:latin typeface="Cambria Math" panose="02040503050406030204" pitchFamily="18" charset="0"/>
                            </a:rPr>
                          </m:ctrlPr>
                        </m:sSubPr>
                        <m:e>
                          <m:r>
                            <a:rPr lang="en-GB" sz="1800" i="1">
                              <a:latin typeface="Cambria Math" panose="02040503050406030204" pitchFamily="18" charset="0"/>
                            </a:rPr>
                            <m:t>𝑅</m:t>
                          </m:r>
                        </m:e>
                        <m:sub>
                          <m:r>
                            <a:rPr lang="en-GB" sz="1800" i="1">
                              <a:latin typeface="Cambria Math" panose="02040503050406030204" pitchFamily="18" charset="0"/>
                            </a:rPr>
                            <m:t>𝑛</m:t>
                          </m:r>
                        </m:sub>
                      </m:sSub>
                      <m:r>
                        <a:rPr lang="en-GB" sz="1800" i="1">
                          <a:latin typeface="Cambria Math" panose="02040503050406030204" pitchFamily="18" charset="0"/>
                        </a:rPr>
                        <m:t>=</m:t>
                      </m:r>
                      <m:func>
                        <m:funcPr>
                          <m:ctrlPr>
                            <a:rPr lang="en-US" sz="1800" i="1">
                              <a:latin typeface="Cambria Math" panose="02040503050406030204" pitchFamily="18" charset="0"/>
                            </a:rPr>
                          </m:ctrlPr>
                        </m:funcPr>
                        <m:fName>
                          <m:r>
                            <m:rPr>
                              <m:sty m:val="p"/>
                            </m:rPr>
                            <a:rPr lang="en-GB" sz="1800">
                              <a:latin typeface="Cambria Math" panose="02040503050406030204" pitchFamily="18" charset="0"/>
                            </a:rPr>
                            <m:t>max</m:t>
                          </m:r>
                        </m:fName>
                        <m:e>
                          <m:d>
                            <m:dPr>
                              <m:ctrlPr>
                                <a:rPr lang="en-US" sz="1800" i="1">
                                  <a:latin typeface="Cambria Math" panose="02040503050406030204" pitchFamily="18" charset="0"/>
                                </a:rPr>
                              </m:ctrlPr>
                            </m:dPr>
                            <m:e>
                              <m:sSub>
                                <m:sSubPr>
                                  <m:ctrlPr>
                                    <a:rPr lang="en-US" sz="1800" i="1">
                                      <a:latin typeface="Cambria Math" panose="02040503050406030204" pitchFamily="18" charset="0"/>
                                    </a:rPr>
                                  </m:ctrlPr>
                                </m:sSubPr>
                                <m:e>
                                  <m:r>
                                    <a:rPr lang="en-GB" sz="1800" i="1">
                                      <a:latin typeface="Cambria Math" panose="02040503050406030204" pitchFamily="18" charset="0"/>
                                    </a:rPr>
                                    <m:t>𝑃</m:t>
                                  </m:r>
                                </m:e>
                                <m:sub>
                                  <m:r>
                                    <a:rPr lang="en-GB" sz="1800" i="1">
                                      <a:latin typeface="Cambria Math" panose="02040503050406030204" pitchFamily="18" charset="0"/>
                                    </a:rPr>
                                    <m:t>𝑛</m:t>
                                  </m:r>
                                </m:sub>
                              </m:sSub>
                            </m:e>
                          </m:d>
                        </m:e>
                      </m:func>
                      <m:r>
                        <a:rPr lang="en-GB" sz="1800" i="1">
                          <a:latin typeface="Cambria Math" panose="02040503050406030204" pitchFamily="18" charset="0"/>
                        </a:rPr>
                        <m:t>−</m:t>
                      </m:r>
                      <m:func>
                        <m:funcPr>
                          <m:ctrlPr>
                            <a:rPr lang="en-US" sz="1800" i="1" smtClean="0">
                              <a:latin typeface="Cambria Math" panose="02040503050406030204" pitchFamily="18" charset="0"/>
                            </a:rPr>
                          </m:ctrlPr>
                        </m:funcPr>
                        <m:fName>
                          <m:r>
                            <m:rPr>
                              <m:sty m:val="p"/>
                            </m:rPr>
                            <a:rPr lang="en-GB" sz="1800">
                              <a:latin typeface="Cambria Math" panose="02040503050406030204" pitchFamily="18" charset="0"/>
                            </a:rPr>
                            <m:t>min</m:t>
                          </m:r>
                        </m:fName>
                        <m:e>
                          <m:d>
                            <m:dPr>
                              <m:ctrlPr>
                                <a:rPr lang="en-US" sz="1800" i="1">
                                  <a:latin typeface="Cambria Math" panose="02040503050406030204" pitchFamily="18" charset="0"/>
                                </a:rPr>
                              </m:ctrlPr>
                            </m:dPr>
                            <m:e>
                              <m:sSub>
                                <m:sSubPr>
                                  <m:ctrlPr>
                                    <a:rPr lang="en-US" sz="1800" i="1">
                                      <a:latin typeface="Cambria Math" panose="02040503050406030204" pitchFamily="18" charset="0"/>
                                    </a:rPr>
                                  </m:ctrlPr>
                                </m:sSubPr>
                                <m:e>
                                  <m:r>
                                    <a:rPr lang="en-GB" sz="1800" i="1">
                                      <a:latin typeface="Cambria Math" panose="02040503050406030204" pitchFamily="18" charset="0"/>
                                    </a:rPr>
                                    <m:t>𝑃</m:t>
                                  </m:r>
                                </m:e>
                                <m:sub>
                                  <m:r>
                                    <a:rPr lang="en-GB" sz="1800" i="1">
                                      <a:latin typeface="Cambria Math" panose="02040503050406030204" pitchFamily="18" charset="0"/>
                                    </a:rPr>
                                    <m:t>𝑛</m:t>
                                  </m:r>
                                </m:sub>
                              </m:sSub>
                            </m:e>
                          </m:d>
                        </m:e>
                      </m:func>
                    </m:oMath>
                  </m:oMathPara>
                </a14:m>
                <a:endParaRPr lang="en-US" sz="1800" dirty="0" smtClean="0"/>
              </a:p>
              <a:p>
                <a:pPr/>
                <a:endParaRPr lang="en-GB" sz="1800" dirty="0" smtClean="0"/>
              </a:p>
              <a:p>
                <a:pPr marL="342900" indent="-342900">
                  <a:buFont typeface="+mj-lt"/>
                  <a:buAutoNum type="arabicPeriod" startAt="7"/>
                </a:pPr>
                <a:r>
                  <a:rPr lang="en-GB" sz="1800" dirty="0" smtClean="0"/>
                  <a:t>We then determine </a:t>
                </a:r>
                <a:r>
                  <a:rPr lang="en-GB" sz="1800" dirty="0"/>
                  <a:t>the minimum range value of the four patterns, </a:t>
                </a:r>
                <a:r>
                  <a:rPr lang="en-GB" sz="1800" dirty="0" smtClean="0"/>
                  <a:t>using:</a:t>
                </a:r>
                <a:endParaRPr lang="en-US" sz="1800" dirty="0"/>
              </a:p>
              <a:p>
                <a:r>
                  <a:rPr lang="en-GB" sz="1800" dirty="0"/>
                  <a:t> </a:t>
                </a:r>
                <a:endParaRPr lang="en-US" sz="1800" dirty="0"/>
              </a:p>
              <a:p>
                <a:pPr/>
                <a14:m>
                  <m:oMathPara xmlns:m="http://schemas.openxmlformats.org/officeDocument/2006/math">
                    <m:oMathParaPr>
                      <m:jc m:val="centerGroup"/>
                    </m:oMathParaPr>
                    <m:oMath xmlns:m="http://schemas.openxmlformats.org/officeDocument/2006/math">
                      <m:r>
                        <a:rPr lang="en-GB" sz="1800" i="1">
                          <a:latin typeface="Cambria Math" panose="02040503050406030204" pitchFamily="18" charset="0"/>
                        </a:rPr>
                        <m:t>𝑆𝑚𝑎𝑙𝑙𝑒𝑠𝑡</m:t>
                      </m:r>
                      <m:r>
                        <a:rPr lang="en-GB" sz="1800" i="1">
                          <a:latin typeface="Cambria Math" panose="02040503050406030204" pitchFamily="18" charset="0"/>
                        </a:rPr>
                        <m:t>=</m:t>
                      </m:r>
                      <m:func>
                        <m:funcPr>
                          <m:ctrlPr>
                            <a:rPr lang="en-US" sz="1800" i="1">
                              <a:latin typeface="Cambria Math" panose="02040503050406030204" pitchFamily="18" charset="0"/>
                            </a:rPr>
                          </m:ctrlPr>
                        </m:funcPr>
                        <m:fName>
                          <m:r>
                            <m:rPr>
                              <m:sty m:val="p"/>
                            </m:rPr>
                            <a:rPr lang="en-GB" sz="1800">
                              <a:latin typeface="Cambria Math" panose="02040503050406030204" pitchFamily="18" charset="0"/>
                            </a:rPr>
                            <m:t>min</m:t>
                          </m:r>
                        </m:fName>
                        <m:e>
                          <m:d>
                            <m:dPr>
                              <m:ctrlPr>
                                <a:rPr lang="en-US" sz="1800" i="1">
                                  <a:latin typeface="Cambria Math" panose="02040503050406030204" pitchFamily="18" charset="0"/>
                                </a:rPr>
                              </m:ctrlPr>
                            </m:dPr>
                            <m:e>
                              <m:sSub>
                                <m:sSubPr>
                                  <m:ctrlPr>
                                    <a:rPr lang="en-US" sz="1800" i="1">
                                      <a:latin typeface="Cambria Math" panose="02040503050406030204" pitchFamily="18" charset="0"/>
                                    </a:rPr>
                                  </m:ctrlPr>
                                </m:sSubPr>
                                <m:e>
                                  <m:r>
                                    <a:rPr lang="en-GB" sz="1800" i="1">
                                      <a:latin typeface="Cambria Math" panose="02040503050406030204" pitchFamily="18" charset="0"/>
                                    </a:rPr>
                                    <m:t>𝑅</m:t>
                                  </m:r>
                                </m:e>
                                <m:sub>
                                  <m:r>
                                    <a:rPr lang="en-GB" sz="1800" i="1">
                                      <a:latin typeface="Cambria Math" panose="02040503050406030204" pitchFamily="18" charset="0"/>
                                    </a:rPr>
                                    <m:t>𝑛</m:t>
                                  </m:r>
                                </m:sub>
                              </m:sSub>
                            </m:e>
                          </m:d>
                        </m:e>
                      </m:func>
                      <m:r>
                        <a:rPr lang="en-GB" sz="1800" i="1">
                          <a:latin typeface="Cambria Math" panose="02040503050406030204" pitchFamily="18" charset="0"/>
                        </a:rPr>
                        <m:t> (23)</m:t>
                      </m:r>
                    </m:oMath>
                  </m:oMathPara>
                </a14:m>
                <a:endParaRPr lang="en-US" sz="1800" dirty="0"/>
              </a:p>
              <a:p>
                <a:pPr/>
                <a:endParaRPr lang="en-US" sz="1800" dirty="0">
                  <a:latin typeface="+mn-lt"/>
                </a:endParaRPr>
              </a:p>
              <a:p>
                <a:r>
                  <a:rPr lang="en-GB" sz="1800" dirty="0">
                    <a:latin typeface="+mn-lt"/>
                  </a:rPr>
                  <a:t> </a:t>
                </a:r>
                <a:endParaRPr lang="en-US" sz="1800" dirty="0">
                  <a:latin typeface="+mn-lt"/>
                </a:endParaRPr>
              </a:p>
            </p:txBody>
          </p:sp>
        </mc:Choice>
        <mc:Fallback>
          <p:sp>
            <p:nvSpPr>
              <p:cNvPr id="18" name="Rectangle 21"/>
              <p:cNvSpPr>
                <a:spLocks noRot="1" noChangeAspect="1" noMove="1" noResize="1" noEditPoints="1" noAdjustHandles="1" noChangeArrowheads="1" noChangeShapeType="1" noTextEdit="1"/>
              </p:cNvSpPr>
              <p:nvPr/>
            </p:nvSpPr>
            <p:spPr bwMode="auto">
              <a:xfrm>
                <a:off x="290142" y="798453"/>
                <a:ext cx="8563708" cy="6186309"/>
              </a:xfrm>
              <a:prstGeom prst="rect">
                <a:avLst/>
              </a:prstGeom>
              <a:blipFill>
                <a:blip r:embed="rId3"/>
                <a:stretch>
                  <a:fillRect l="-499" t="-99" r="-427"/>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19" name="Rectangle 23"/>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9" name="Picture 8"/>
          <p:cNvPicPr/>
          <p:nvPr/>
        </p:nvPicPr>
        <p:blipFill>
          <a:blip r:embed="rId4">
            <a:extLst>
              <a:ext uri="{28A0092B-C50C-407E-A947-70E740481C1C}">
                <a14:useLocalDpi xmlns:a14="http://schemas.microsoft.com/office/drawing/2010/main" val="0"/>
              </a:ext>
            </a:extLst>
          </a:blip>
          <a:srcRect/>
          <a:stretch>
            <a:fillRect/>
          </a:stretch>
        </p:blipFill>
        <p:spPr bwMode="auto">
          <a:xfrm>
            <a:off x="3024183" y="3429000"/>
            <a:ext cx="3095625" cy="793115"/>
          </a:xfrm>
          <a:prstGeom prst="rect">
            <a:avLst/>
          </a:prstGeom>
          <a:noFill/>
          <a:ln>
            <a:noFill/>
          </a:ln>
        </p:spPr>
      </p:pic>
    </p:spTree>
    <p:extLst>
      <p:ext uri="{BB962C8B-B14F-4D97-AF65-F5344CB8AC3E}">
        <p14:creationId xmlns:p14="http://schemas.microsoft.com/office/powerpoint/2010/main" val="1537080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sp>
        <p:nvSpPr>
          <p:cNvPr id="18" name="Rectangle 21"/>
          <p:cNvSpPr>
            <a:spLocks noChangeArrowheads="1"/>
          </p:cNvSpPr>
          <p:nvPr/>
        </p:nvSpPr>
        <p:spPr bwMode="auto">
          <a:xfrm>
            <a:off x="290140" y="870958"/>
            <a:ext cx="8563708"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7188">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marL="342900" indent="-342900">
              <a:buFont typeface="+mj-lt"/>
              <a:buAutoNum type="arabicPeriod" startAt="8"/>
            </a:pPr>
            <a:r>
              <a:rPr lang="en-GB" sz="1800" dirty="0" smtClean="0">
                <a:latin typeface="+mn-lt"/>
              </a:rPr>
              <a:t>If </a:t>
            </a:r>
            <a:r>
              <a:rPr lang="en-GB" sz="1800" dirty="0">
                <a:latin typeface="+mn-lt"/>
              </a:rPr>
              <a:t>Smallest &gt; 64 none of the four patterns indicate that the centre pixel should be adjusted, we then move on to the next 3x3 block of pixels. </a:t>
            </a:r>
            <a:endParaRPr lang="en-GB" sz="1800" dirty="0" smtClean="0">
              <a:latin typeface="+mn-lt"/>
            </a:endParaRPr>
          </a:p>
          <a:p>
            <a:pPr marL="342900" indent="-342900">
              <a:buFont typeface="+mj-lt"/>
              <a:buAutoNum type="arabicPeriod" startAt="8"/>
            </a:pPr>
            <a:endParaRPr lang="en-US" sz="1800" dirty="0">
              <a:latin typeface="+mn-lt"/>
            </a:endParaRPr>
          </a:p>
          <a:p>
            <a:pPr marL="341313" lvl="0" indent="0"/>
            <a:r>
              <a:rPr lang="en-GB" sz="1800" dirty="0">
                <a:latin typeface="+mn-lt"/>
              </a:rPr>
              <a:t>If Smallest &lt;= 64, we determine which of the four patterns resulted in this value (Smallest &lt;= 64) and use that pattern to extract the image pixel values corresponding to the three dark grey </a:t>
            </a:r>
            <a:r>
              <a:rPr lang="en-GB" sz="1800" dirty="0" smtClean="0">
                <a:latin typeface="+mn-lt"/>
              </a:rPr>
              <a:t>pixels.</a:t>
            </a:r>
          </a:p>
          <a:p>
            <a:pPr lvl="0"/>
            <a:endParaRPr lang="en-GB" sz="1800" dirty="0" smtClean="0">
              <a:latin typeface="+mn-lt"/>
            </a:endParaRPr>
          </a:p>
          <a:p>
            <a:pPr lvl="0"/>
            <a:endParaRPr lang="en-GB" sz="1800" dirty="0">
              <a:latin typeface="+mn-lt"/>
            </a:endParaRPr>
          </a:p>
          <a:p>
            <a:pPr lvl="0"/>
            <a:endParaRPr lang="en-GB" sz="1800" dirty="0" smtClean="0">
              <a:latin typeface="+mn-lt"/>
            </a:endParaRPr>
          </a:p>
          <a:p>
            <a:pPr lvl="0"/>
            <a:endParaRPr lang="en-GB" sz="1800" dirty="0">
              <a:latin typeface="+mn-lt"/>
            </a:endParaRPr>
          </a:p>
          <a:p>
            <a:pPr marL="342900" lvl="0" indent="-342900">
              <a:buFont typeface="+mj-lt"/>
              <a:buAutoNum type="arabicPeriod" startAt="9"/>
            </a:pPr>
            <a:r>
              <a:rPr lang="en-GB" sz="1800" dirty="0" smtClean="0">
                <a:latin typeface="+mn-lt"/>
              </a:rPr>
              <a:t>We </a:t>
            </a:r>
            <a:r>
              <a:rPr lang="en-GB" sz="1800" dirty="0">
                <a:latin typeface="+mn-lt"/>
              </a:rPr>
              <a:t>then calculate the average of the three dark grey pixels </a:t>
            </a:r>
            <a:r>
              <a:rPr lang="en-GB" sz="1800" dirty="0" smtClean="0">
                <a:latin typeface="+mn-lt"/>
              </a:rPr>
              <a:t>and </a:t>
            </a:r>
            <a:r>
              <a:rPr lang="en-GB" sz="1800" dirty="0">
                <a:latin typeface="+mn-lt"/>
              </a:rPr>
              <a:t>add this average to the applicable element of the V array. We also increment the applicable element of the C array by </a:t>
            </a:r>
            <a:r>
              <a:rPr lang="en-GB" sz="1800" dirty="0" smtClean="0">
                <a:latin typeface="+mn-lt"/>
              </a:rPr>
              <a:t>1.</a:t>
            </a:r>
          </a:p>
          <a:p>
            <a:pPr marL="342900" lvl="0" indent="-342900">
              <a:buFont typeface="+mj-lt"/>
              <a:buAutoNum type="arabicPeriod" startAt="9"/>
            </a:pPr>
            <a:endParaRPr lang="en-GB" sz="1800" dirty="0" smtClean="0">
              <a:latin typeface="+mn-lt"/>
            </a:endParaRPr>
          </a:p>
          <a:p>
            <a:pPr marL="342900" lvl="0" indent="-342900">
              <a:buFont typeface="+mj-lt"/>
              <a:buAutoNum type="arabicPeriod" startAt="9"/>
            </a:pPr>
            <a:r>
              <a:rPr lang="en-GB" sz="1800" dirty="0" smtClean="0">
                <a:latin typeface="+mn-lt"/>
              </a:rPr>
              <a:t>Once </a:t>
            </a:r>
            <a:r>
              <a:rPr lang="en-GB" sz="1800" dirty="0">
                <a:latin typeface="+mn-lt"/>
              </a:rPr>
              <a:t>have completed this process for every pixel, we recreate the resulting image by dividing the V array by the C array. We do this pixel by pixel.</a:t>
            </a:r>
            <a:endParaRPr lang="en-US" sz="1800" dirty="0">
              <a:latin typeface="+mn-lt"/>
            </a:endParaRPr>
          </a:p>
          <a:p>
            <a:pPr lvl="0" indent="0"/>
            <a:endParaRPr kumimoji="0" lang="en-GB" altLang="zh-CN" sz="1800" b="0" i="0" u="none" strike="noStrike" cap="none" normalizeH="0" baseline="0" dirty="0" smtClean="0">
              <a:ln>
                <a:noFill/>
              </a:ln>
              <a:solidFill>
                <a:schemeClr val="tx1"/>
              </a:solidFill>
              <a:effectLst/>
              <a:latin typeface="+mn-lt"/>
            </a:endParaRPr>
          </a:p>
        </p:txBody>
      </p:sp>
      <p:sp>
        <p:nvSpPr>
          <p:cNvPr id="19" name="Rectangle 23"/>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 name="Picture 7"/>
          <p:cNvPicPr/>
          <p:nvPr/>
        </p:nvPicPr>
        <p:blipFill>
          <a:blip r:embed="rId3">
            <a:extLst>
              <a:ext uri="{28A0092B-C50C-407E-A947-70E740481C1C}">
                <a14:useLocalDpi xmlns:a14="http://schemas.microsoft.com/office/drawing/2010/main" val="0"/>
              </a:ext>
            </a:extLst>
          </a:blip>
          <a:srcRect/>
          <a:stretch>
            <a:fillRect/>
          </a:stretch>
        </p:blipFill>
        <p:spPr bwMode="auto">
          <a:xfrm>
            <a:off x="2971800" y="2691541"/>
            <a:ext cx="3095625" cy="793115"/>
          </a:xfrm>
          <a:prstGeom prst="rect">
            <a:avLst/>
          </a:prstGeom>
          <a:noFill/>
          <a:ln>
            <a:noFill/>
          </a:ln>
        </p:spPr>
      </p:pic>
    </p:spTree>
    <p:extLst>
      <p:ext uri="{BB962C8B-B14F-4D97-AF65-F5344CB8AC3E}">
        <p14:creationId xmlns:p14="http://schemas.microsoft.com/office/powerpoint/2010/main" val="2062359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sp>
        <p:nvSpPr>
          <p:cNvPr id="18" name="Rectangle 21"/>
          <p:cNvSpPr>
            <a:spLocks noChangeArrowheads="1"/>
          </p:cNvSpPr>
          <p:nvPr/>
        </p:nvSpPr>
        <p:spPr bwMode="auto">
          <a:xfrm>
            <a:off x="290146" y="680472"/>
            <a:ext cx="8563708"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7188">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lvl="0" indent="0"/>
            <a:r>
              <a:rPr lang="en-GB" sz="1800" dirty="0"/>
              <a:t>As a post-processing step, we take note of the fact that, since we averaged 2x2 blocks of pixels to form the lower resolution image, we know the original total energy for pixels in the ZOH image we started the MRMA process </a:t>
            </a:r>
            <a:r>
              <a:rPr lang="en-GB" sz="1800" dirty="0" smtClean="0"/>
              <a:t>with. </a:t>
            </a:r>
            <a:endParaRPr lang="en-GB" sz="1800" dirty="0"/>
          </a:p>
          <a:p>
            <a:pPr lvl="0" indent="0"/>
            <a:endParaRPr kumimoji="0" lang="en-GB" altLang="zh-CN" sz="1800" b="0" i="0" u="none" strike="noStrike" cap="none" normalizeH="0" baseline="0" dirty="0" smtClean="0">
              <a:ln>
                <a:noFill/>
              </a:ln>
              <a:solidFill>
                <a:schemeClr val="tx1"/>
              </a:solidFill>
              <a:effectLst/>
              <a:latin typeface="+mn-lt"/>
            </a:endParaRPr>
          </a:p>
          <a:p>
            <a:pPr marL="342900" lvl="0" indent="-342900">
              <a:buFont typeface="+mj-lt"/>
              <a:buAutoNum type="arabicPeriod"/>
            </a:pPr>
            <a:r>
              <a:rPr lang="en-GB" altLang="zh-CN" sz="1800" dirty="0" smtClean="0">
                <a:latin typeface="+mn-lt"/>
              </a:rPr>
              <a:t>The first post-processing step is to apply a neural network trained to perform image interpolation:</a:t>
            </a:r>
            <a:endParaRPr kumimoji="0" lang="en-GB" altLang="zh-CN" sz="1800" b="0" i="0" u="none" strike="noStrike" cap="none" normalizeH="0" baseline="0" dirty="0" smtClean="0">
              <a:ln>
                <a:noFill/>
              </a:ln>
              <a:solidFill>
                <a:schemeClr val="tx1"/>
              </a:solidFill>
              <a:effectLst/>
              <a:latin typeface="+mn-lt"/>
            </a:endParaRPr>
          </a:p>
        </p:txBody>
      </p:sp>
      <p:sp>
        <p:nvSpPr>
          <p:cNvPr id="19" name="Rectangle 23"/>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9" name="Picture 8"/>
          <p:cNvPicPr/>
          <p:nvPr/>
        </p:nvPicPr>
        <p:blipFill>
          <a:blip r:embed="rId3">
            <a:extLst>
              <a:ext uri="{28A0092B-C50C-407E-A947-70E740481C1C}">
                <a14:useLocalDpi xmlns:a14="http://schemas.microsoft.com/office/drawing/2010/main" val="0"/>
              </a:ext>
            </a:extLst>
          </a:blip>
          <a:stretch>
            <a:fillRect/>
          </a:stretch>
        </p:blipFill>
        <p:spPr>
          <a:xfrm>
            <a:off x="2819400" y="2372497"/>
            <a:ext cx="3073400" cy="4076700"/>
          </a:xfrm>
          <a:prstGeom prst="rect">
            <a:avLst/>
          </a:prstGeom>
        </p:spPr>
      </p:pic>
    </p:spTree>
    <p:extLst>
      <p:ext uri="{BB962C8B-B14F-4D97-AF65-F5344CB8AC3E}">
        <p14:creationId xmlns:p14="http://schemas.microsoft.com/office/powerpoint/2010/main" val="2698397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sp>
        <p:nvSpPr>
          <p:cNvPr id="18" name="Rectangle 21"/>
          <p:cNvSpPr>
            <a:spLocks noChangeArrowheads="1"/>
          </p:cNvSpPr>
          <p:nvPr/>
        </p:nvSpPr>
        <p:spPr bwMode="auto">
          <a:xfrm>
            <a:off x="290146" y="921521"/>
            <a:ext cx="8563708"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7188">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marL="342900" lvl="0" indent="-342900">
              <a:buFont typeface="+mj-lt"/>
              <a:buAutoNum type="arabicPeriod" startAt="2"/>
            </a:pPr>
            <a:r>
              <a:rPr lang="en-GB" sz="1800" dirty="0"/>
              <a:t>The second </a:t>
            </a:r>
            <a:r>
              <a:rPr lang="en-GB" sz="1800" dirty="0" smtClean="0"/>
              <a:t>post-processing step </a:t>
            </a:r>
            <a:r>
              <a:rPr lang="en-GB" sz="1800" dirty="0"/>
              <a:t>is to apply a three-stage diffusion algorithm. The first stage determines the difference between the 2x2 block average values of the ZOH image and neural network filtered MRMA image. </a:t>
            </a:r>
            <a:endParaRPr lang="en-GB" sz="1800" dirty="0" smtClean="0"/>
          </a:p>
          <a:p>
            <a:pPr marL="342900" lvl="0" indent="-342900">
              <a:buFont typeface="+mj-lt"/>
              <a:buAutoNum type="arabicPeriod" startAt="2"/>
            </a:pPr>
            <a:endParaRPr lang="en-GB" sz="1800" dirty="0" smtClean="0"/>
          </a:p>
          <a:p>
            <a:pPr marL="341313" lvl="0" indent="0"/>
            <a:r>
              <a:rPr lang="en-GB" sz="1800" dirty="0" smtClean="0"/>
              <a:t>The </a:t>
            </a:r>
            <a:r>
              <a:rPr lang="en-GB" sz="1800" dirty="0"/>
              <a:t>second stage is to perform four Laplace filters on the neural network filtered MRMA image. By four, we mean that we apply the Laplace kernel centred on each of the four pixels comprising each 2x2 block</a:t>
            </a:r>
            <a:r>
              <a:rPr lang="en-GB" sz="1800" dirty="0" smtClean="0"/>
              <a:t>.</a:t>
            </a:r>
          </a:p>
          <a:p>
            <a:endParaRPr lang="en-US" sz="1800" dirty="0" smtClean="0"/>
          </a:p>
          <a:p>
            <a:pPr marL="341313" indent="0"/>
            <a:r>
              <a:rPr lang="en-GB" sz="1800" dirty="0" smtClean="0"/>
              <a:t>The </a:t>
            </a:r>
            <a:r>
              <a:rPr lang="en-GB" sz="1800" dirty="0"/>
              <a:t>third stage is to calculate and apply the error correction. We calculate four error terms by calculating the absolute value of the difference between the Laplace filter result and the neural network filtered MRMA image. We then sum these four error values together. Finally, for each of the four pixels in each 2x2 block, we multiply the applicable difference between the Laplace filter result and the neural network filtered MRMA image by 0.72 and divide the result by the sum of the four error values. The intent is to use the Laplace filter to find locations where edges have been supressed by the MRMA process and to reinforce those lost edges. </a:t>
            </a:r>
            <a:endParaRPr lang="en-US" sz="1800" dirty="0"/>
          </a:p>
        </p:txBody>
      </p:sp>
      <p:sp>
        <p:nvSpPr>
          <p:cNvPr id="19" name="Rectangle 23"/>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998295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pic>
        <p:nvPicPr>
          <p:cNvPr id="5" name="Picture 4"/>
          <p:cNvPicPr>
            <a:picLocks noChangeAspect="1"/>
          </p:cNvPicPr>
          <p:nvPr/>
        </p:nvPicPr>
        <p:blipFill>
          <a:blip r:embed="rId3"/>
          <a:stretch>
            <a:fillRect/>
          </a:stretch>
        </p:blipFill>
        <p:spPr>
          <a:xfrm>
            <a:off x="2438400" y="2743200"/>
            <a:ext cx="1557338" cy="1557338"/>
          </a:xfrm>
          <a:prstGeom prst="rect">
            <a:avLst/>
          </a:prstGeom>
        </p:spPr>
      </p:pic>
      <p:cxnSp>
        <p:nvCxnSpPr>
          <p:cNvPr id="32" name="Straight Arrow Connector 31"/>
          <p:cNvCxnSpPr/>
          <p:nvPr/>
        </p:nvCxnSpPr>
        <p:spPr>
          <a:xfrm>
            <a:off x="4224338" y="3521869"/>
            <a:ext cx="762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a:stretch>
            <a:fillRect/>
          </a:stretch>
        </p:blipFill>
        <p:spPr>
          <a:xfrm>
            <a:off x="5105400" y="2743200"/>
            <a:ext cx="1597788" cy="1557338"/>
          </a:xfrm>
          <a:prstGeom prst="rect">
            <a:avLst/>
          </a:prstGeom>
        </p:spPr>
      </p:pic>
    </p:spTree>
    <p:extLst>
      <p:ext uri="{BB962C8B-B14F-4D97-AF65-F5344CB8AC3E}">
        <p14:creationId xmlns:p14="http://schemas.microsoft.com/office/powerpoint/2010/main" val="29299128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142006"/>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pic>
        <p:nvPicPr>
          <p:cNvPr id="13" name="Picture 12"/>
          <p:cNvPicPr/>
          <p:nvPr/>
        </p:nvPicPr>
        <p:blipFill>
          <a:blip r:embed="rId3">
            <a:extLst>
              <a:ext uri="{28A0092B-C50C-407E-A947-70E740481C1C}">
                <a14:useLocalDpi xmlns:a14="http://schemas.microsoft.com/office/drawing/2010/main" val="0"/>
              </a:ext>
            </a:extLst>
          </a:blip>
          <a:srcRect/>
          <a:stretch>
            <a:fillRect/>
          </a:stretch>
        </p:blipFill>
        <p:spPr bwMode="auto">
          <a:xfrm>
            <a:off x="1524000" y="797184"/>
            <a:ext cx="5943600" cy="5475429"/>
          </a:xfrm>
          <a:prstGeom prst="rect">
            <a:avLst/>
          </a:prstGeom>
          <a:noFill/>
          <a:ln>
            <a:noFill/>
          </a:ln>
        </p:spPr>
      </p:pic>
      <p:sp>
        <p:nvSpPr>
          <p:cNvPr id="3" name="Rectangle 2"/>
          <p:cNvSpPr/>
          <p:nvPr/>
        </p:nvSpPr>
        <p:spPr>
          <a:xfrm>
            <a:off x="1828800" y="6184505"/>
            <a:ext cx="5320687" cy="369332"/>
          </a:xfrm>
          <a:prstGeom prst="rect">
            <a:avLst/>
          </a:prstGeom>
        </p:spPr>
        <p:txBody>
          <a:bodyPr wrap="none">
            <a:spAutoFit/>
          </a:bodyPr>
          <a:lstStyle/>
          <a:p>
            <a:r>
              <a:rPr lang="en-GB" sz="1800" i="1" dirty="0" smtClean="0">
                <a:ea typeface="SimSun" panose="02010600030101010101" pitchFamily="2" charset="-122"/>
              </a:rPr>
              <a:t>original             ZOH                 DCCI                 MRMA</a:t>
            </a:r>
            <a:endParaRPr lang="en-US" sz="1800" dirty="0"/>
          </a:p>
        </p:txBody>
      </p:sp>
    </p:spTree>
    <p:extLst>
      <p:ext uri="{BB962C8B-B14F-4D97-AF65-F5344CB8AC3E}">
        <p14:creationId xmlns:p14="http://schemas.microsoft.com/office/powerpoint/2010/main" val="3369577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idx="4294967295"/>
          </p:nvPr>
        </p:nvSpPr>
        <p:spPr>
          <a:xfrm>
            <a:off x="609600" y="1143000"/>
            <a:ext cx="7772400" cy="1143000"/>
          </a:xfrm>
        </p:spPr>
        <p:txBody>
          <a:bodyPr/>
          <a:lstStyle/>
          <a:p>
            <a:pPr eaLnBrk="1" hangingPunct="1"/>
            <a:r>
              <a:rPr lang="en-US" altLang="en-US" dirty="0" smtClean="0"/>
              <a:t>Super </a:t>
            </a:r>
            <a:r>
              <a:rPr lang="en-US" altLang="en-US" dirty="0" smtClean="0"/>
              <a:t>Resolution</a:t>
            </a:r>
            <a:br>
              <a:rPr lang="en-US" altLang="en-US" dirty="0" smtClean="0"/>
            </a:br>
            <a:r>
              <a:rPr lang="en-US" altLang="en-US" dirty="0"/>
              <a:t/>
            </a:r>
            <a:br>
              <a:rPr lang="en-US" altLang="en-US" dirty="0"/>
            </a:br>
            <a:r>
              <a:rPr lang="en-US" altLang="en-US" dirty="0" smtClean="0"/>
              <a:t>(multi-frame)</a:t>
            </a:r>
            <a:endParaRPr lang="en-US" alt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7" name="Text Box 5"/>
          <p:cNvSpPr txBox="1">
            <a:spLocks noChangeArrowheads="1"/>
          </p:cNvSpPr>
          <p:nvPr/>
        </p:nvSpPr>
        <p:spPr bwMode="auto">
          <a:xfrm>
            <a:off x="228600" y="914400"/>
            <a:ext cx="8686800" cy="558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57200">
              <a:defRPr sz="2400">
                <a:solidFill>
                  <a:schemeClr val="tx1"/>
                </a:solidFill>
                <a:latin typeface="Times New Roman" panose="02020603050405020304" pitchFamily="18" charset="0"/>
              </a:defRPr>
            </a:lvl1pPr>
            <a:lvl2pPr marL="742950" indent="-285750" defTabSz="457200">
              <a:defRPr sz="2400">
                <a:solidFill>
                  <a:schemeClr val="tx1"/>
                </a:solidFill>
                <a:latin typeface="Times New Roman" panose="02020603050405020304" pitchFamily="18" charset="0"/>
              </a:defRPr>
            </a:lvl2pPr>
            <a:lvl3pPr marL="1143000" indent="-228600" defTabSz="457200">
              <a:defRPr sz="2400">
                <a:solidFill>
                  <a:schemeClr val="tx1"/>
                </a:solidFill>
                <a:latin typeface="Times New Roman" panose="02020603050405020304" pitchFamily="18" charset="0"/>
              </a:defRPr>
            </a:lvl3pPr>
            <a:lvl4pPr marL="1600200" indent="-228600" defTabSz="457200">
              <a:defRPr sz="2400">
                <a:solidFill>
                  <a:schemeClr val="tx1"/>
                </a:solidFill>
                <a:latin typeface="Times New Roman" panose="02020603050405020304" pitchFamily="18" charset="0"/>
              </a:defRPr>
            </a:lvl4pPr>
            <a:lvl5pPr marL="2057400" indent="-228600" defTabSz="457200">
              <a:defRPr sz="2400">
                <a:solidFill>
                  <a:schemeClr val="tx1"/>
                </a:solidFill>
                <a:latin typeface="Times New Roman" panose="02020603050405020304" pitchFamily="18" charset="0"/>
              </a:defRPr>
            </a:lvl5pPr>
            <a:lvl6pPr marL="2514600" indent="-228600" defTabSz="4572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4572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4572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dirty="0"/>
              <a:t>Assume that a linear detector can be made like: </a:t>
            </a:r>
          </a:p>
          <a:p>
            <a:pPr eaLnBrk="1" hangingPunct="1"/>
            <a:endParaRPr lang="en-US" altLang="en-US" sz="1800" dirty="0"/>
          </a:p>
          <a:p>
            <a:pPr eaLnBrk="1" hangingPunct="1"/>
            <a:endParaRPr lang="en-US" altLang="en-US" sz="1800" dirty="0"/>
          </a:p>
          <a:p>
            <a:pPr eaLnBrk="1" hangingPunct="1"/>
            <a:endParaRPr lang="en-US" altLang="en-US" sz="1800" dirty="0"/>
          </a:p>
          <a:p>
            <a:pPr eaLnBrk="1" hangingPunct="1"/>
            <a:endParaRPr lang="en-US" altLang="en-US" sz="1800" dirty="0"/>
          </a:p>
          <a:p>
            <a:pPr eaLnBrk="1" hangingPunct="1"/>
            <a:endParaRPr lang="en-US" altLang="en-US" sz="1800" dirty="0"/>
          </a:p>
          <a:p>
            <a:pPr eaLnBrk="1" hangingPunct="1"/>
            <a:endParaRPr lang="en-US" altLang="en-US" sz="1800" dirty="0"/>
          </a:p>
          <a:p>
            <a:pPr eaLnBrk="1" hangingPunct="1"/>
            <a:endParaRPr lang="en-US" altLang="en-US" sz="1800" dirty="0"/>
          </a:p>
          <a:p>
            <a:pPr eaLnBrk="1" hangingPunct="1"/>
            <a:endParaRPr lang="en-US" altLang="en-US" sz="1800" dirty="0"/>
          </a:p>
          <a:p>
            <a:pPr eaLnBrk="1" hangingPunct="1"/>
            <a:endParaRPr lang="en-US" altLang="en-US" sz="1800" dirty="0"/>
          </a:p>
          <a:p>
            <a:pPr eaLnBrk="1" hangingPunct="1"/>
            <a:r>
              <a:rPr lang="en-US" altLang="en-US" sz="1800" dirty="0"/>
              <a:t>Assume the detector can be moved rapidly 1/2 pixel back and forth along its axis (fast enough to collect 2 samples of data with in the desired time-frame). </a:t>
            </a:r>
          </a:p>
          <a:p>
            <a:pPr eaLnBrk="1" hangingPunct="1"/>
            <a:endParaRPr lang="en-US" altLang="en-US" sz="1800" dirty="0"/>
          </a:p>
          <a:p>
            <a:pPr eaLnBrk="1" hangingPunct="1"/>
            <a:r>
              <a:rPr lang="en-US" altLang="en-US" sz="1800" dirty="0"/>
              <a:t>Assume the shield blocks 1/2 of a pixel when the detector is positioned to the left. </a:t>
            </a:r>
          </a:p>
          <a:p>
            <a:pPr eaLnBrk="1" hangingPunct="1"/>
            <a:endParaRPr lang="en-US" altLang="en-US" sz="1800" dirty="0"/>
          </a:p>
          <a:p>
            <a:pPr eaLnBrk="1" hangingPunct="1"/>
            <a:r>
              <a:rPr lang="en-US" altLang="en-US" sz="1800" dirty="0"/>
              <a:t>Assume that when the detector is positioned to the left a known voltage (</a:t>
            </a:r>
            <a:r>
              <a:rPr lang="en-US" altLang="en-US" sz="1800" i="1" dirty="0" err="1"/>
              <a:t>kv</a:t>
            </a:r>
            <a:r>
              <a:rPr lang="en-US" altLang="en-US" sz="1800" dirty="0"/>
              <a:t>) is added to the leftmost pixel. </a:t>
            </a:r>
          </a:p>
          <a:p>
            <a:pPr eaLnBrk="1" hangingPunct="1"/>
            <a:endParaRPr lang="en-US" altLang="en-US" sz="1800" dirty="0"/>
          </a:p>
          <a:p>
            <a:pPr eaLnBrk="1" hangingPunct="1"/>
            <a:r>
              <a:rPr lang="en-US" altLang="en-US" sz="1800" dirty="0"/>
              <a:t>By comparing the data acquired when the detector is positioned to the left and to the right, we can accurately interpolate to sub-pixel (1/2 pixel) accuracy. </a:t>
            </a:r>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pic>
        <p:nvPicPr>
          <p:cNvPr id="3079" name="Picture 15" descr="C:\temp\image29F.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365250"/>
            <a:ext cx="6248400" cy="211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00097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099"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4100"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1" name="Text Box 5"/>
          <p:cNvSpPr txBox="1">
            <a:spLocks noChangeArrowheads="1"/>
          </p:cNvSpPr>
          <p:nvPr/>
        </p:nvSpPr>
        <p:spPr bwMode="auto">
          <a:xfrm>
            <a:off x="228600" y="914400"/>
            <a:ext cx="8686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57200">
              <a:defRPr sz="2400">
                <a:solidFill>
                  <a:schemeClr val="tx1"/>
                </a:solidFill>
                <a:latin typeface="Times New Roman" panose="02020603050405020304" pitchFamily="18" charset="0"/>
              </a:defRPr>
            </a:lvl1pPr>
            <a:lvl2pPr marL="742950" indent="-285750" defTabSz="457200">
              <a:defRPr sz="2400">
                <a:solidFill>
                  <a:schemeClr val="tx1"/>
                </a:solidFill>
                <a:latin typeface="Times New Roman" panose="02020603050405020304" pitchFamily="18" charset="0"/>
              </a:defRPr>
            </a:lvl2pPr>
            <a:lvl3pPr marL="1143000" indent="-228600" defTabSz="457200">
              <a:defRPr sz="2400">
                <a:solidFill>
                  <a:schemeClr val="tx1"/>
                </a:solidFill>
                <a:latin typeface="Times New Roman" panose="02020603050405020304" pitchFamily="18" charset="0"/>
              </a:defRPr>
            </a:lvl3pPr>
            <a:lvl4pPr marL="1600200" indent="-228600" defTabSz="457200">
              <a:defRPr sz="2400">
                <a:solidFill>
                  <a:schemeClr val="tx1"/>
                </a:solidFill>
                <a:latin typeface="Times New Roman" panose="02020603050405020304" pitchFamily="18" charset="0"/>
              </a:defRPr>
            </a:lvl4pPr>
            <a:lvl5pPr marL="2057400" indent="-228600" defTabSz="457200">
              <a:defRPr sz="2400">
                <a:solidFill>
                  <a:schemeClr val="tx1"/>
                </a:solidFill>
                <a:latin typeface="Times New Roman" panose="02020603050405020304" pitchFamily="18" charset="0"/>
              </a:defRPr>
            </a:lvl5pPr>
            <a:lvl6pPr marL="2514600" indent="-228600" defTabSz="4572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4572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4572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u="sng"/>
              <a:t>Example:</a:t>
            </a:r>
            <a:endParaRPr lang="en-US" altLang="en-US" sz="1800"/>
          </a:p>
        </p:txBody>
      </p:sp>
      <p:sp>
        <p:nvSpPr>
          <p:cNvPr id="4102"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sp>
        <p:nvSpPr>
          <p:cNvPr id="4103" name="Rectangle 17"/>
          <p:cNvSpPr>
            <a:spLocks noChangeArrowheads="1"/>
          </p:cNvSpPr>
          <p:nvPr/>
        </p:nvSpPr>
        <p:spPr bwMode="auto">
          <a:xfrm>
            <a:off x="1371600" y="1828800"/>
            <a:ext cx="6096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04" name="Rectangle 18"/>
          <p:cNvSpPr>
            <a:spLocks noChangeArrowheads="1"/>
          </p:cNvSpPr>
          <p:nvPr/>
        </p:nvSpPr>
        <p:spPr bwMode="auto">
          <a:xfrm>
            <a:off x="1981200" y="1828800"/>
            <a:ext cx="6096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05" name="Rectangle 19"/>
          <p:cNvSpPr>
            <a:spLocks noChangeArrowheads="1"/>
          </p:cNvSpPr>
          <p:nvPr/>
        </p:nvSpPr>
        <p:spPr bwMode="auto">
          <a:xfrm>
            <a:off x="2590800" y="1828800"/>
            <a:ext cx="6096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06" name="Rectangle 20"/>
          <p:cNvSpPr>
            <a:spLocks noChangeArrowheads="1"/>
          </p:cNvSpPr>
          <p:nvPr/>
        </p:nvSpPr>
        <p:spPr bwMode="auto">
          <a:xfrm>
            <a:off x="3200400" y="1828800"/>
            <a:ext cx="6096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07" name="Rectangle 21"/>
          <p:cNvSpPr>
            <a:spLocks noChangeArrowheads="1"/>
          </p:cNvSpPr>
          <p:nvPr/>
        </p:nvSpPr>
        <p:spPr bwMode="auto">
          <a:xfrm>
            <a:off x="3810000" y="1828800"/>
            <a:ext cx="6096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08" name="Rectangle 22"/>
          <p:cNvSpPr>
            <a:spLocks noChangeArrowheads="1"/>
          </p:cNvSpPr>
          <p:nvPr/>
        </p:nvSpPr>
        <p:spPr bwMode="auto">
          <a:xfrm>
            <a:off x="4419600" y="1828800"/>
            <a:ext cx="6096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09" name="Rectangle 23"/>
          <p:cNvSpPr>
            <a:spLocks noChangeArrowheads="1"/>
          </p:cNvSpPr>
          <p:nvPr/>
        </p:nvSpPr>
        <p:spPr bwMode="auto">
          <a:xfrm>
            <a:off x="5029200" y="1828800"/>
            <a:ext cx="6096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10" name="Rectangle 24"/>
          <p:cNvSpPr>
            <a:spLocks noChangeArrowheads="1"/>
          </p:cNvSpPr>
          <p:nvPr/>
        </p:nvSpPr>
        <p:spPr bwMode="auto">
          <a:xfrm>
            <a:off x="5638800" y="1828800"/>
            <a:ext cx="6096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11" name="Rectangle 25"/>
          <p:cNvSpPr>
            <a:spLocks noChangeArrowheads="1"/>
          </p:cNvSpPr>
          <p:nvPr/>
        </p:nvSpPr>
        <p:spPr bwMode="auto">
          <a:xfrm>
            <a:off x="6248400" y="1828800"/>
            <a:ext cx="6096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12" name="Rectangle 26"/>
          <p:cNvSpPr>
            <a:spLocks noChangeArrowheads="1"/>
          </p:cNvSpPr>
          <p:nvPr/>
        </p:nvSpPr>
        <p:spPr bwMode="auto">
          <a:xfrm>
            <a:off x="6858000" y="1828800"/>
            <a:ext cx="6096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13" name="Text Box 27"/>
          <p:cNvSpPr txBox="1">
            <a:spLocks noChangeArrowheads="1"/>
          </p:cNvSpPr>
          <p:nvPr/>
        </p:nvSpPr>
        <p:spPr bwMode="auto">
          <a:xfrm>
            <a:off x="1371600" y="1828800"/>
            <a:ext cx="565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100</a:t>
            </a:r>
          </a:p>
        </p:txBody>
      </p:sp>
      <p:sp>
        <p:nvSpPr>
          <p:cNvPr id="4114" name="Text Box 28"/>
          <p:cNvSpPr txBox="1">
            <a:spLocks noChangeArrowheads="1"/>
          </p:cNvSpPr>
          <p:nvPr/>
        </p:nvSpPr>
        <p:spPr bwMode="auto">
          <a:xfrm>
            <a:off x="1981200" y="1828800"/>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4</a:t>
            </a:r>
          </a:p>
        </p:txBody>
      </p:sp>
      <p:sp>
        <p:nvSpPr>
          <p:cNvPr id="4115" name="Text Box 29"/>
          <p:cNvSpPr txBox="1">
            <a:spLocks noChangeArrowheads="1"/>
          </p:cNvSpPr>
          <p:nvPr/>
        </p:nvSpPr>
        <p:spPr bwMode="auto">
          <a:xfrm>
            <a:off x="2590800" y="1828800"/>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6</a:t>
            </a:r>
          </a:p>
        </p:txBody>
      </p:sp>
      <p:sp>
        <p:nvSpPr>
          <p:cNvPr id="4116" name="Text Box 30"/>
          <p:cNvSpPr txBox="1">
            <a:spLocks noChangeArrowheads="1"/>
          </p:cNvSpPr>
          <p:nvPr/>
        </p:nvSpPr>
        <p:spPr bwMode="auto">
          <a:xfrm>
            <a:off x="3200400" y="1828800"/>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8</a:t>
            </a:r>
          </a:p>
        </p:txBody>
      </p:sp>
      <p:sp>
        <p:nvSpPr>
          <p:cNvPr id="4117" name="Text Box 31"/>
          <p:cNvSpPr txBox="1">
            <a:spLocks noChangeArrowheads="1"/>
          </p:cNvSpPr>
          <p:nvPr/>
        </p:nvSpPr>
        <p:spPr bwMode="auto">
          <a:xfrm>
            <a:off x="3810000" y="1828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10</a:t>
            </a:r>
          </a:p>
        </p:txBody>
      </p:sp>
      <p:sp>
        <p:nvSpPr>
          <p:cNvPr id="4118" name="Text Box 32"/>
          <p:cNvSpPr txBox="1">
            <a:spLocks noChangeArrowheads="1"/>
          </p:cNvSpPr>
          <p:nvPr/>
        </p:nvSpPr>
        <p:spPr bwMode="auto">
          <a:xfrm>
            <a:off x="4419600" y="1828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12</a:t>
            </a:r>
          </a:p>
        </p:txBody>
      </p:sp>
      <p:sp>
        <p:nvSpPr>
          <p:cNvPr id="4119" name="Text Box 33"/>
          <p:cNvSpPr txBox="1">
            <a:spLocks noChangeArrowheads="1"/>
          </p:cNvSpPr>
          <p:nvPr/>
        </p:nvSpPr>
        <p:spPr bwMode="auto">
          <a:xfrm>
            <a:off x="5029200" y="1828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14</a:t>
            </a:r>
          </a:p>
        </p:txBody>
      </p:sp>
      <p:sp>
        <p:nvSpPr>
          <p:cNvPr id="4120" name="Text Box 34"/>
          <p:cNvSpPr txBox="1">
            <a:spLocks noChangeArrowheads="1"/>
          </p:cNvSpPr>
          <p:nvPr/>
        </p:nvSpPr>
        <p:spPr bwMode="auto">
          <a:xfrm>
            <a:off x="5638800" y="1828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16</a:t>
            </a:r>
          </a:p>
        </p:txBody>
      </p:sp>
      <p:sp>
        <p:nvSpPr>
          <p:cNvPr id="4121" name="Text Box 35"/>
          <p:cNvSpPr txBox="1">
            <a:spLocks noChangeArrowheads="1"/>
          </p:cNvSpPr>
          <p:nvPr/>
        </p:nvSpPr>
        <p:spPr bwMode="auto">
          <a:xfrm>
            <a:off x="6248400" y="1828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18</a:t>
            </a:r>
          </a:p>
        </p:txBody>
      </p:sp>
      <p:sp>
        <p:nvSpPr>
          <p:cNvPr id="4122" name="Text Box 36"/>
          <p:cNvSpPr txBox="1">
            <a:spLocks noChangeArrowheads="1"/>
          </p:cNvSpPr>
          <p:nvPr/>
        </p:nvSpPr>
        <p:spPr bwMode="auto">
          <a:xfrm>
            <a:off x="6858000" y="1828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20</a:t>
            </a:r>
          </a:p>
        </p:txBody>
      </p:sp>
      <p:sp>
        <p:nvSpPr>
          <p:cNvPr id="4123" name="Text Box 39"/>
          <p:cNvSpPr txBox="1">
            <a:spLocks noChangeArrowheads="1"/>
          </p:cNvSpPr>
          <p:nvPr/>
        </p:nvSpPr>
        <p:spPr bwMode="auto">
          <a:xfrm>
            <a:off x="1371600" y="1474788"/>
            <a:ext cx="1973263" cy="3079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a:solidFill>
                  <a:srgbClr val="FF0000"/>
                </a:solidFill>
                <a:latin typeface="Arial" panose="020B0604020202020204" pitchFamily="34" charset="0"/>
                <a:cs typeface="Arial" panose="020B0604020202020204" pitchFamily="34" charset="0"/>
              </a:rPr>
              <a:t>r (original image data).</a:t>
            </a:r>
          </a:p>
        </p:txBody>
      </p:sp>
      <p:sp>
        <p:nvSpPr>
          <p:cNvPr id="4124" name="Text Box 40"/>
          <p:cNvSpPr txBox="1">
            <a:spLocks noChangeArrowheads="1"/>
          </p:cNvSpPr>
          <p:nvPr/>
        </p:nvSpPr>
        <p:spPr bwMode="auto">
          <a:xfrm>
            <a:off x="1371600" y="2811463"/>
            <a:ext cx="4986338" cy="3079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a:solidFill>
                  <a:srgbClr val="FF0000"/>
                </a:solidFill>
                <a:latin typeface="Arial" panose="020B0604020202020204" pitchFamily="34" charset="0"/>
                <a:cs typeface="Arial" panose="020B0604020202020204" pitchFamily="34" charset="0"/>
              </a:rPr>
              <a:t>sL (undersampled data – output from detector shifted to left).</a:t>
            </a:r>
          </a:p>
        </p:txBody>
      </p:sp>
      <p:sp>
        <p:nvSpPr>
          <p:cNvPr id="4125" name="Rectangle 45"/>
          <p:cNvSpPr>
            <a:spLocks noChangeArrowheads="1"/>
          </p:cNvSpPr>
          <p:nvPr/>
        </p:nvSpPr>
        <p:spPr bwMode="auto">
          <a:xfrm>
            <a:off x="1371600" y="3124200"/>
            <a:ext cx="12192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26" name="Rectangle 46"/>
          <p:cNvSpPr>
            <a:spLocks noChangeArrowheads="1"/>
          </p:cNvSpPr>
          <p:nvPr/>
        </p:nvSpPr>
        <p:spPr bwMode="auto">
          <a:xfrm>
            <a:off x="2590800" y="3124200"/>
            <a:ext cx="12192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27" name="Rectangle 47"/>
          <p:cNvSpPr>
            <a:spLocks noChangeArrowheads="1"/>
          </p:cNvSpPr>
          <p:nvPr/>
        </p:nvSpPr>
        <p:spPr bwMode="auto">
          <a:xfrm>
            <a:off x="3810000" y="3124200"/>
            <a:ext cx="12192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28" name="Rectangle 48"/>
          <p:cNvSpPr>
            <a:spLocks noChangeArrowheads="1"/>
          </p:cNvSpPr>
          <p:nvPr/>
        </p:nvSpPr>
        <p:spPr bwMode="auto">
          <a:xfrm>
            <a:off x="5029200" y="3124200"/>
            <a:ext cx="12192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29" name="Rectangle 49"/>
          <p:cNvSpPr>
            <a:spLocks noChangeArrowheads="1"/>
          </p:cNvSpPr>
          <p:nvPr/>
        </p:nvSpPr>
        <p:spPr bwMode="auto">
          <a:xfrm>
            <a:off x="6248400" y="3124200"/>
            <a:ext cx="12192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30" name="Text Box 50"/>
          <p:cNvSpPr txBox="1">
            <a:spLocks noChangeArrowheads="1"/>
          </p:cNvSpPr>
          <p:nvPr/>
        </p:nvSpPr>
        <p:spPr bwMode="auto">
          <a:xfrm>
            <a:off x="1371600" y="4524375"/>
            <a:ext cx="4445000" cy="27622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solidFill>
                  <a:srgbClr val="FF0000"/>
                </a:solidFill>
                <a:latin typeface="Arial" panose="020B0604020202020204" pitchFamily="34" charset="0"/>
                <a:cs typeface="Arial" panose="020B0604020202020204" pitchFamily="34" charset="0"/>
              </a:rPr>
              <a:t>sR (undersampled data – output from detector shifted to right).</a:t>
            </a:r>
          </a:p>
        </p:txBody>
      </p:sp>
      <p:sp>
        <p:nvSpPr>
          <p:cNvPr id="4131" name="Rectangle 51"/>
          <p:cNvSpPr>
            <a:spLocks noChangeArrowheads="1"/>
          </p:cNvSpPr>
          <p:nvPr/>
        </p:nvSpPr>
        <p:spPr bwMode="auto">
          <a:xfrm>
            <a:off x="1981200" y="4800600"/>
            <a:ext cx="12192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32" name="Rectangle 52"/>
          <p:cNvSpPr>
            <a:spLocks noChangeArrowheads="1"/>
          </p:cNvSpPr>
          <p:nvPr/>
        </p:nvSpPr>
        <p:spPr bwMode="auto">
          <a:xfrm>
            <a:off x="3200400" y="4800600"/>
            <a:ext cx="12192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33" name="Rectangle 53"/>
          <p:cNvSpPr>
            <a:spLocks noChangeArrowheads="1"/>
          </p:cNvSpPr>
          <p:nvPr/>
        </p:nvSpPr>
        <p:spPr bwMode="auto">
          <a:xfrm>
            <a:off x="4419600" y="4800600"/>
            <a:ext cx="12192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34" name="Rectangle 54"/>
          <p:cNvSpPr>
            <a:spLocks noChangeArrowheads="1"/>
          </p:cNvSpPr>
          <p:nvPr/>
        </p:nvSpPr>
        <p:spPr bwMode="auto">
          <a:xfrm>
            <a:off x="5638800" y="4800600"/>
            <a:ext cx="12192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35" name="Text Box 56"/>
          <p:cNvSpPr txBox="1">
            <a:spLocks noChangeArrowheads="1"/>
          </p:cNvSpPr>
          <p:nvPr/>
        </p:nvSpPr>
        <p:spPr bwMode="auto">
          <a:xfrm>
            <a:off x="1371600" y="31242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52</a:t>
            </a:r>
          </a:p>
        </p:txBody>
      </p:sp>
      <p:sp>
        <p:nvSpPr>
          <p:cNvPr id="4136" name="Text Box 57"/>
          <p:cNvSpPr txBox="1">
            <a:spLocks noChangeArrowheads="1"/>
          </p:cNvSpPr>
          <p:nvPr/>
        </p:nvSpPr>
        <p:spPr bwMode="auto">
          <a:xfrm>
            <a:off x="2590800" y="3124200"/>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7</a:t>
            </a:r>
          </a:p>
        </p:txBody>
      </p:sp>
      <p:sp>
        <p:nvSpPr>
          <p:cNvPr id="4137" name="Text Box 58"/>
          <p:cNvSpPr txBox="1">
            <a:spLocks noChangeArrowheads="1"/>
          </p:cNvSpPr>
          <p:nvPr/>
        </p:nvSpPr>
        <p:spPr bwMode="auto">
          <a:xfrm>
            <a:off x="3810000" y="31242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11</a:t>
            </a:r>
          </a:p>
        </p:txBody>
      </p:sp>
      <p:sp>
        <p:nvSpPr>
          <p:cNvPr id="4138" name="Text Box 59"/>
          <p:cNvSpPr txBox="1">
            <a:spLocks noChangeArrowheads="1"/>
          </p:cNvSpPr>
          <p:nvPr/>
        </p:nvSpPr>
        <p:spPr bwMode="auto">
          <a:xfrm>
            <a:off x="5029200" y="31242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15</a:t>
            </a:r>
          </a:p>
        </p:txBody>
      </p:sp>
      <p:sp>
        <p:nvSpPr>
          <p:cNvPr id="4139" name="Text Box 60"/>
          <p:cNvSpPr txBox="1">
            <a:spLocks noChangeArrowheads="1"/>
          </p:cNvSpPr>
          <p:nvPr/>
        </p:nvSpPr>
        <p:spPr bwMode="auto">
          <a:xfrm>
            <a:off x="6248400" y="31242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19</a:t>
            </a:r>
          </a:p>
        </p:txBody>
      </p:sp>
      <p:sp>
        <p:nvSpPr>
          <p:cNvPr id="4140" name="Text Box 61"/>
          <p:cNvSpPr txBox="1">
            <a:spLocks noChangeArrowheads="1"/>
          </p:cNvSpPr>
          <p:nvPr/>
        </p:nvSpPr>
        <p:spPr bwMode="auto">
          <a:xfrm>
            <a:off x="1371600" y="3657600"/>
            <a:ext cx="4854575" cy="3079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a:solidFill>
                  <a:srgbClr val="FF0000"/>
                </a:solidFill>
                <a:latin typeface="Arial" panose="020B0604020202020204" pitchFamily="34" charset="0"/>
                <a:cs typeface="Arial" panose="020B0604020202020204" pitchFamily="34" charset="0"/>
              </a:rPr>
              <a:t>Note that sL</a:t>
            </a:r>
            <a:r>
              <a:rPr lang="en-US" altLang="en-US" sz="1400" baseline="-25000">
                <a:solidFill>
                  <a:srgbClr val="FF0000"/>
                </a:solidFill>
                <a:latin typeface="Arial" panose="020B0604020202020204" pitchFamily="34" charset="0"/>
                <a:cs typeface="Arial" panose="020B0604020202020204" pitchFamily="34" charset="0"/>
              </a:rPr>
              <a:t>i</a:t>
            </a:r>
            <a:r>
              <a:rPr lang="en-US" altLang="en-US" sz="1400">
                <a:solidFill>
                  <a:srgbClr val="FF0000"/>
                </a:solidFill>
                <a:latin typeface="Arial" panose="020B0604020202020204" pitchFamily="34" charset="0"/>
                <a:cs typeface="Arial" panose="020B0604020202020204" pitchFamily="34" charset="0"/>
              </a:rPr>
              <a:t> = (r</a:t>
            </a:r>
            <a:r>
              <a:rPr lang="en-US" altLang="en-US" sz="1400" baseline="-25000">
                <a:solidFill>
                  <a:srgbClr val="FF0000"/>
                </a:solidFill>
                <a:latin typeface="Arial" panose="020B0604020202020204" pitchFamily="34" charset="0"/>
                <a:cs typeface="Arial" panose="020B0604020202020204" pitchFamily="34" charset="0"/>
              </a:rPr>
              <a:t>i </a:t>
            </a:r>
            <a:r>
              <a:rPr lang="en-US" altLang="en-US" sz="1400">
                <a:solidFill>
                  <a:srgbClr val="FF0000"/>
                </a:solidFill>
                <a:latin typeface="Arial" panose="020B0604020202020204" pitchFamily="34" charset="0"/>
                <a:cs typeface="Arial" panose="020B0604020202020204" pitchFamily="34" charset="0"/>
              </a:rPr>
              <a:t>+ r</a:t>
            </a:r>
            <a:r>
              <a:rPr lang="en-US" altLang="en-US" sz="1400" baseline="-25000">
                <a:solidFill>
                  <a:srgbClr val="FF0000"/>
                </a:solidFill>
                <a:latin typeface="Arial" panose="020B0604020202020204" pitchFamily="34" charset="0"/>
                <a:cs typeface="Arial" panose="020B0604020202020204" pitchFamily="34" charset="0"/>
              </a:rPr>
              <a:t>i+1</a:t>
            </a:r>
            <a:r>
              <a:rPr lang="en-US" altLang="en-US" sz="1400">
                <a:solidFill>
                  <a:srgbClr val="FF0000"/>
                </a:solidFill>
                <a:latin typeface="Arial" panose="020B0604020202020204" pitchFamily="34" charset="0"/>
                <a:cs typeface="Arial" panose="020B0604020202020204" pitchFamily="34" charset="0"/>
              </a:rPr>
              <a:t>) / 2 for i = 0…n [e.g. (100+4)/2 = 52].</a:t>
            </a:r>
          </a:p>
        </p:txBody>
      </p:sp>
      <p:sp>
        <p:nvSpPr>
          <p:cNvPr id="4141" name="Text Box 62"/>
          <p:cNvSpPr txBox="1">
            <a:spLocks noChangeArrowheads="1"/>
          </p:cNvSpPr>
          <p:nvPr/>
        </p:nvSpPr>
        <p:spPr bwMode="auto">
          <a:xfrm>
            <a:off x="1371600" y="5321300"/>
            <a:ext cx="4595813" cy="306388"/>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a:solidFill>
                  <a:srgbClr val="FF0000"/>
                </a:solidFill>
                <a:latin typeface="Arial" panose="020B0604020202020204" pitchFamily="34" charset="0"/>
                <a:cs typeface="Arial" panose="020B0604020202020204" pitchFamily="34" charset="0"/>
              </a:rPr>
              <a:t>Note that sR</a:t>
            </a:r>
            <a:r>
              <a:rPr lang="en-US" altLang="en-US" sz="1400" baseline="-25000">
                <a:solidFill>
                  <a:srgbClr val="FF0000"/>
                </a:solidFill>
                <a:latin typeface="Arial" panose="020B0604020202020204" pitchFamily="34" charset="0"/>
                <a:cs typeface="Arial" panose="020B0604020202020204" pitchFamily="34" charset="0"/>
              </a:rPr>
              <a:t>i</a:t>
            </a:r>
            <a:r>
              <a:rPr lang="en-US" altLang="en-US" sz="1400">
                <a:solidFill>
                  <a:srgbClr val="FF0000"/>
                </a:solidFill>
                <a:latin typeface="Arial" panose="020B0604020202020204" pitchFamily="34" charset="0"/>
                <a:cs typeface="Arial" panose="020B0604020202020204" pitchFamily="34" charset="0"/>
              </a:rPr>
              <a:t> = (r</a:t>
            </a:r>
            <a:r>
              <a:rPr lang="en-US" altLang="en-US" sz="1400" baseline="-25000">
                <a:solidFill>
                  <a:srgbClr val="FF0000"/>
                </a:solidFill>
                <a:latin typeface="Arial" panose="020B0604020202020204" pitchFamily="34" charset="0"/>
                <a:cs typeface="Arial" panose="020B0604020202020204" pitchFamily="34" charset="0"/>
              </a:rPr>
              <a:t>i </a:t>
            </a:r>
            <a:r>
              <a:rPr lang="en-US" altLang="en-US" sz="1400">
                <a:solidFill>
                  <a:srgbClr val="FF0000"/>
                </a:solidFill>
                <a:latin typeface="Arial" panose="020B0604020202020204" pitchFamily="34" charset="0"/>
                <a:cs typeface="Arial" panose="020B0604020202020204" pitchFamily="34" charset="0"/>
              </a:rPr>
              <a:t>+ r</a:t>
            </a:r>
            <a:r>
              <a:rPr lang="en-US" altLang="en-US" sz="1400" baseline="-25000">
                <a:solidFill>
                  <a:srgbClr val="FF0000"/>
                </a:solidFill>
                <a:latin typeface="Arial" panose="020B0604020202020204" pitchFamily="34" charset="0"/>
                <a:cs typeface="Arial" panose="020B0604020202020204" pitchFamily="34" charset="0"/>
              </a:rPr>
              <a:t>i+1</a:t>
            </a:r>
            <a:r>
              <a:rPr lang="en-US" altLang="en-US" sz="1400">
                <a:solidFill>
                  <a:srgbClr val="FF0000"/>
                </a:solidFill>
                <a:latin typeface="Arial" panose="020B0604020202020204" pitchFamily="34" charset="0"/>
                <a:cs typeface="Arial" panose="020B0604020202020204" pitchFamily="34" charset="0"/>
              </a:rPr>
              <a:t>) / 2 for i = 1…n [e.g. (4+6)/2 = 5].</a:t>
            </a:r>
          </a:p>
        </p:txBody>
      </p:sp>
      <p:sp>
        <p:nvSpPr>
          <p:cNvPr id="4142" name="Text Box 63"/>
          <p:cNvSpPr txBox="1">
            <a:spLocks noChangeArrowheads="1"/>
          </p:cNvSpPr>
          <p:nvPr/>
        </p:nvSpPr>
        <p:spPr bwMode="auto">
          <a:xfrm>
            <a:off x="1981200" y="4800600"/>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5</a:t>
            </a:r>
          </a:p>
        </p:txBody>
      </p:sp>
      <p:sp>
        <p:nvSpPr>
          <p:cNvPr id="4143" name="Text Box 64"/>
          <p:cNvSpPr txBox="1">
            <a:spLocks noChangeArrowheads="1"/>
          </p:cNvSpPr>
          <p:nvPr/>
        </p:nvSpPr>
        <p:spPr bwMode="auto">
          <a:xfrm>
            <a:off x="3200400" y="4800600"/>
            <a:ext cx="311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9</a:t>
            </a:r>
          </a:p>
        </p:txBody>
      </p:sp>
      <p:sp>
        <p:nvSpPr>
          <p:cNvPr id="4144" name="Text Box 65"/>
          <p:cNvSpPr txBox="1">
            <a:spLocks noChangeArrowheads="1"/>
          </p:cNvSpPr>
          <p:nvPr/>
        </p:nvSpPr>
        <p:spPr bwMode="auto">
          <a:xfrm>
            <a:off x="4419600" y="48006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13</a:t>
            </a:r>
          </a:p>
        </p:txBody>
      </p:sp>
      <p:sp>
        <p:nvSpPr>
          <p:cNvPr id="4145" name="Text Box 66"/>
          <p:cNvSpPr txBox="1">
            <a:spLocks noChangeArrowheads="1"/>
          </p:cNvSpPr>
          <p:nvPr/>
        </p:nvSpPr>
        <p:spPr bwMode="auto">
          <a:xfrm>
            <a:off x="5638800" y="48006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2000"/>
              <a:t>17</a:t>
            </a:r>
          </a:p>
        </p:txBody>
      </p:sp>
      <p:sp>
        <p:nvSpPr>
          <p:cNvPr id="4146" name="Rectangle 68"/>
          <p:cNvSpPr>
            <a:spLocks noChangeArrowheads="1"/>
          </p:cNvSpPr>
          <p:nvPr/>
        </p:nvSpPr>
        <p:spPr bwMode="auto">
          <a:xfrm>
            <a:off x="6858000" y="4800600"/>
            <a:ext cx="1219200"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4147" name="Line 70"/>
          <p:cNvSpPr>
            <a:spLocks noChangeShapeType="1"/>
          </p:cNvSpPr>
          <p:nvPr/>
        </p:nvSpPr>
        <p:spPr bwMode="auto">
          <a:xfrm flipV="1">
            <a:off x="1135063" y="2209800"/>
            <a:ext cx="228600" cy="2286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48" name="Text Box 71"/>
          <p:cNvSpPr txBox="1">
            <a:spLocks noChangeArrowheads="1"/>
          </p:cNvSpPr>
          <p:nvPr/>
        </p:nvSpPr>
        <p:spPr bwMode="auto">
          <a:xfrm>
            <a:off x="762000" y="2438400"/>
            <a:ext cx="363538" cy="3079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i="1">
                <a:solidFill>
                  <a:srgbClr val="FF0000"/>
                </a:solidFill>
                <a:latin typeface="Arial" panose="020B0604020202020204" pitchFamily="34" charset="0"/>
                <a:cs typeface="Arial" panose="020B0604020202020204" pitchFamily="34" charset="0"/>
              </a:rPr>
              <a:t>kv</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5123"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5124"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5" name="Text Box 5"/>
          <p:cNvSpPr txBox="1">
            <a:spLocks noChangeArrowheads="1"/>
          </p:cNvSpPr>
          <p:nvPr/>
        </p:nvSpPr>
        <p:spPr bwMode="auto">
          <a:xfrm>
            <a:off x="228600" y="914400"/>
            <a:ext cx="8686800" cy="2370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57200">
              <a:defRPr sz="2400">
                <a:solidFill>
                  <a:schemeClr val="tx1"/>
                </a:solidFill>
                <a:latin typeface="Times New Roman" panose="02020603050405020304" pitchFamily="18" charset="0"/>
              </a:defRPr>
            </a:lvl1pPr>
            <a:lvl2pPr marL="742950" indent="-285750" defTabSz="457200">
              <a:defRPr sz="2400">
                <a:solidFill>
                  <a:schemeClr val="tx1"/>
                </a:solidFill>
                <a:latin typeface="Times New Roman" panose="02020603050405020304" pitchFamily="18" charset="0"/>
              </a:defRPr>
            </a:lvl2pPr>
            <a:lvl3pPr marL="1143000" indent="-228600" defTabSz="457200">
              <a:defRPr sz="2400">
                <a:solidFill>
                  <a:schemeClr val="tx1"/>
                </a:solidFill>
                <a:latin typeface="Times New Roman" panose="02020603050405020304" pitchFamily="18" charset="0"/>
              </a:defRPr>
            </a:lvl3pPr>
            <a:lvl4pPr marL="1600200" indent="-228600" defTabSz="457200">
              <a:defRPr sz="2400">
                <a:solidFill>
                  <a:schemeClr val="tx1"/>
                </a:solidFill>
                <a:latin typeface="Times New Roman" panose="02020603050405020304" pitchFamily="18" charset="0"/>
              </a:defRPr>
            </a:lvl4pPr>
            <a:lvl5pPr marL="2057400" indent="-228600" defTabSz="457200">
              <a:defRPr sz="2400">
                <a:solidFill>
                  <a:schemeClr val="tx1"/>
                </a:solidFill>
                <a:latin typeface="Times New Roman" panose="02020603050405020304" pitchFamily="18" charset="0"/>
              </a:defRPr>
            </a:lvl5pPr>
            <a:lvl6pPr marL="2514600" indent="-228600" defTabSz="4572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4572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4572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u="sng"/>
              <a:t>Algorithm:</a:t>
            </a:r>
          </a:p>
          <a:p>
            <a:pPr eaLnBrk="1" hangingPunct="1"/>
            <a:endParaRPr lang="en-US" altLang="en-US" sz="1800" b="1"/>
          </a:p>
          <a:p>
            <a:pPr eaLnBrk="1" hangingPunct="1"/>
            <a:r>
              <a:rPr lang="en-US" altLang="en-US" sz="1400" b="1">
                <a:solidFill>
                  <a:schemeClr val="accent2"/>
                </a:solidFill>
                <a:latin typeface="Courier New" panose="02070309020205020404" pitchFamily="49" charset="0"/>
                <a:cs typeface="Courier New" panose="02070309020205020404" pitchFamily="49" charset="0"/>
              </a:rPr>
              <a:t>1. Set p[0]  = </a:t>
            </a:r>
            <a:r>
              <a:rPr lang="en-US" altLang="en-US" sz="1400" b="1" i="1">
                <a:solidFill>
                  <a:schemeClr val="accent2"/>
                </a:solidFill>
                <a:latin typeface="Courier New" panose="02070309020205020404" pitchFamily="49" charset="0"/>
                <a:cs typeface="Courier New" panose="02070309020205020404" pitchFamily="49" charset="0"/>
              </a:rPr>
              <a:t>kv</a:t>
            </a:r>
            <a:r>
              <a:rPr lang="en-US" altLang="en-US" sz="1400" b="1">
                <a:solidFill>
                  <a:schemeClr val="accent2"/>
                </a:solidFill>
                <a:latin typeface="Courier New" panose="02070309020205020404" pitchFamily="49" charset="0"/>
                <a:cs typeface="Courier New" panose="02070309020205020404" pitchFamily="49" charset="0"/>
              </a:rPr>
              <a:t> (known signal value).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2. Set p[1] 	= (2 * sL[0] – p[0])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3. Set p[2]  = (2 * sR[0] - p[1])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4. Set p[3] 	= (2 * sL[1] – p[2])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5. Set p[4]  = (2 * sR[1] - p[3])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		.</a:t>
            </a:r>
            <a:endParaRPr lang="en-US" altLang="en-US" sz="1400" b="1">
              <a:latin typeface="Courier New" panose="02070309020205020404" pitchFamily="49" charset="0"/>
              <a:cs typeface="Courier New" panose="02070309020205020404" pitchFamily="49" charset="0"/>
            </a:endParaRPr>
          </a:p>
        </p:txBody>
      </p:sp>
      <p:sp>
        <p:nvSpPr>
          <p:cNvPr id="5126"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7" name="Text Box 5"/>
          <p:cNvSpPr txBox="1">
            <a:spLocks noChangeArrowheads="1"/>
          </p:cNvSpPr>
          <p:nvPr/>
        </p:nvSpPr>
        <p:spPr bwMode="auto">
          <a:xfrm>
            <a:off x="228600" y="914400"/>
            <a:ext cx="86868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57200">
              <a:defRPr sz="2400">
                <a:solidFill>
                  <a:schemeClr val="tx1"/>
                </a:solidFill>
                <a:latin typeface="Times New Roman" panose="02020603050405020304" pitchFamily="18" charset="0"/>
              </a:defRPr>
            </a:lvl1pPr>
            <a:lvl2pPr marL="742950" indent="-285750" defTabSz="457200">
              <a:defRPr sz="2400">
                <a:solidFill>
                  <a:schemeClr val="tx1"/>
                </a:solidFill>
                <a:latin typeface="Times New Roman" panose="02020603050405020304" pitchFamily="18" charset="0"/>
              </a:defRPr>
            </a:lvl2pPr>
            <a:lvl3pPr marL="1143000" indent="-228600" defTabSz="457200">
              <a:defRPr sz="2400">
                <a:solidFill>
                  <a:schemeClr val="tx1"/>
                </a:solidFill>
                <a:latin typeface="Times New Roman" panose="02020603050405020304" pitchFamily="18" charset="0"/>
              </a:defRPr>
            </a:lvl3pPr>
            <a:lvl4pPr marL="1600200" indent="-228600" defTabSz="457200">
              <a:defRPr sz="2400">
                <a:solidFill>
                  <a:schemeClr val="tx1"/>
                </a:solidFill>
                <a:latin typeface="Times New Roman" panose="02020603050405020304" pitchFamily="18" charset="0"/>
              </a:defRPr>
            </a:lvl4pPr>
            <a:lvl5pPr marL="2057400" indent="-228600" defTabSz="457200">
              <a:defRPr sz="2400">
                <a:solidFill>
                  <a:schemeClr val="tx1"/>
                </a:solidFill>
                <a:latin typeface="Times New Roman" panose="02020603050405020304" pitchFamily="18" charset="0"/>
              </a:defRPr>
            </a:lvl5pPr>
            <a:lvl6pPr marL="2514600" indent="-228600" defTabSz="4572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4572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4572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GB" sz="1800" u="sng" dirty="0" smtClean="0"/>
              <a:t>Zero-order </a:t>
            </a:r>
            <a:r>
              <a:rPr lang="en-GB" sz="1800" u="sng" dirty="0"/>
              <a:t>hold </a:t>
            </a:r>
            <a:r>
              <a:rPr lang="en-GB" sz="1800" dirty="0"/>
              <a:t>(ZOH), sometimes called pixel replication or nearest-neighbour interpolation, is performed by holding each pixel for one additional sample. To double the size of an image, each pixel value is held, or expanded into 4 pixels.</a:t>
            </a:r>
            <a:endParaRPr lang="en-US" altLang="en-US" sz="1800" dirty="0"/>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sp>
        <p:nvSpPr>
          <p:cNvPr id="2" name="Rectangle 1"/>
          <p:cNvSpPr/>
          <p:nvPr/>
        </p:nvSpPr>
        <p:spPr>
          <a:xfrm>
            <a:off x="3507115" y="2622787"/>
            <a:ext cx="228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735715" y="2622787"/>
            <a:ext cx="228600" cy="228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3507115" y="2851387"/>
            <a:ext cx="2286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3735715" y="2851387"/>
            <a:ext cx="228600" cy="228600"/>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4916815" y="2630621"/>
            <a:ext cx="228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145415" y="2630621"/>
            <a:ext cx="2286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916815" y="2859221"/>
            <a:ext cx="2286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5145415" y="2859221"/>
            <a:ext cx="228600" cy="22860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Arrow Connector 3"/>
          <p:cNvCxnSpPr/>
          <p:nvPr/>
        </p:nvCxnSpPr>
        <p:spPr>
          <a:xfrm>
            <a:off x="4040515" y="2851387"/>
            <a:ext cx="762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5374015" y="2630621"/>
            <a:ext cx="228600" cy="228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5602615" y="2630621"/>
            <a:ext cx="228600" cy="228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5374015" y="2859221"/>
            <a:ext cx="228600" cy="228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5602615" y="2859221"/>
            <a:ext cx="228600" cy="228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4916815" y="3089246"/>
            <a:ext cx="2286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5145415" y="3089246"/>
            <a:ext cx="2286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4916815" y="3317846"/>
            <a:ext cx="2286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p:cNvSpPr/>
          <p:nvPr/>
        </p:nvSpPr>
        <p:spPr>
          <a:xfrm>
            <a:off x="5145415" y="3317846"/>
            <a:ext cx="2286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5375083" y="3090670"/>
            <a:ext cx="228600" cy="228600"/>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5603683" y="3090670"/>
            <a:ext cx="228600" cy="228600"/>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5375083" y="3319270"/>
            <a:ext cx="228600" cy="228600"/>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5603683" y="3319270"/>
            <a:ext cx="228600" cy="228600"/>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stretch>
            <a:fillRect/>
          </a:stretch>
        </p:blipFill>
        <p:spPr>
          <a:xfrm>
            <a:off x="2252662" y="4469776"/>
            <a:ext cx="1557338" cy="1557338"/>
          </a:xfrm>
          <a:prstGeom prst="rect">
            <a:avLst/>
          </a:prstGeom>
        </p:spPr>
      </p:pic>
      <p:pic>
        <p:nvPicPr>
          <p:cNvPr id="6" name="Picture 5"/>
          <p:cNvPicPr>
            <a:picLocks noChangeAspect="1"/>
          </p:cNvPicPr>
          <p:nvPr/>
        </p:nvPicPr>
        <p:blipFill>
          <a:blip r:embed="rId4"/>
          <a:stretch>
            <a:fillRect/>
          </a:stretch>
        </p:blipFill>
        <p:spPr>
          <a:xfrm>
            <a:off x="5105400" y="4493589"/>
            <a:ext cx="1533525" cy="1533525"/>
          </a:xfrm>
          <a:prstGeom prst="rect">
            <a:avLst/>
          </a:prstGeom>
        </p:spPr>
      </p:pic>
      <p:cxnSp>
        <p:nvCxnSpPr>
          <p:cNvPr id="32" name="Straight Arrow Connector 31"/>
          <p:cNvCxnSpPr/>
          <p:nvPr/>
        </p:nvCxnSpPr>
        <p:spPr>
          <a:xfrm>
            <a:off x="4038600" y="5248445"/>
            <a:ext cx="762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6147"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6148"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49" name="Text Box 5"/>
          <p:cNvSpPr txBox="1">
            <a:spLocks noChangeArrowheads="1"/>
          </p:cNvSpPr>
          <p:nvPr/>
        </p:nvSpPr>
        <p:spPr bwMode="auto">
          <a:xfrm>
            <a:off x="228600" y="914400"/>
            <a:ext cx="8686800" cy="430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57200">
              <a:defRPr sz="2400">
                <a:solidFill>
                  <a:schemeClr val="tx1"/>
                </a:solidFill>
                <a:latin typeface="Times New Roman" panose="02020603050405020304" pitchFamily="18" charset="0"/>
              </a:defRPr>
            </a:lvl1pPr>
            <a:lvl2pPr marL="742950" indent="-285750" defTabSz="457200">
              <a:defRPr sz="2400">
                <a:solidFill>
                  <a:schemeClr val="tx1"/>
                </a:solidFill>
                <a:latin typeface="Times New Roman" panose="02020603050405020304" pitchFamily="18" charset="0"/>
              </a:defRPr>
            </a:lvl2pPr>
            <a:lvl3pPr marL="1143000" indent="-228600" defTabSz="457200">
              <a:defRPr sz="2400">
                <a:solidFill>
                  <a:schemeClr val="tx1"/>
                </a:solidFill>
                <a:latin typeface="Times New Roman" panose="02020603050405020304" pitchFamily="18" charset="0"/>
              </a:defRPr>
            </a:lvl3pPr>
            <a:lvl4pPr marL="1600200" indent="-228600" defTabSz="457200">
              <a:defRPr sz="2400">
                <a:solidFill>
                  <a:schemeClr val="tx1"/>
                </a:solidFill>
                <a:latin typeface="Times New Roman" panose="02020603050405020304" pitchFamily="18" charset="0"/>
              </a:defRPr>
            </a:lvl4pPr>
            <a:lvl5pPr marL="2057400" indent="-228600" defTabSz="457200">
              <a:defRPr sz="2400">
                <a:solidFill>
                  <a:schemeClr val="tx1"/>
                </a:solidFill>
                <a:latin typeface="Times New Roman" panose="02020603050405020304" pitchFamily="18" charset="0"/>
              </a:defRPr>
            </a:lvl5pPr>
            <a:lvl6pPr marL="2514600" indent="-228600" defTabSz="4572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4572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4572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u="sng"/>
              <a:t>Proof:</a:t>
            </a:r>
          </a:p>
          <a:p>
            <a:pPr eaLnBrk="1" hangingPunct="1"/>
            <a:endParaRPr lang="en-US" altLang="en-US" sz="1800" b="1"/>
          </a:p>
          <a:p>
            <a:pPr eaLnBrk="1" hangingPunct="1"/>
            <a:r>
              <a:rPr lang="en-US" altLang="en-US" sz="1400" b="1">
                <a:solidFill>
                  <a:schemeClr val="accent2"/>
                </a:solidFill>
                <a:latin typeface="Courier New" panose="02070309020205020404" pitchFamily="49" charset="0"/>
                <a:cs typeface="Courier New" panose="02070309020205020404" pitchFamily="49" charset="0"/>
              </a:rPr>
              <a:t>1. Let kv 	 = 100.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2. Let r   	 = {100, 4, 6, 8, 10, 12, …}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3. Let s1  	 = {52, 7, 11, 15, 19, …}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4. Let s2  	 = {5, 9, 13, 17, …} </a:t>
            </a:r>
          </a:p>
          <a:p>
            <a:pPr eaLnBrk="1" hangingPunct="1"/>
            <a:endParaRPr lang="en-US" altLang="en-US" sz="1400" b="1">
              <a:solidFill>
                <a:schemeClr val="accent2"/>
              </a:solidFill>
              <a:latin typeface="Courier New" panose="02070309020205020404" pitchFamily="49" charset="0"/>
              <a:cs typeface="Courier New" panose="02070309020205020404" pitchFamily="49" charset="0"/>
            </a:endParaRPr>
          </a:p>
          <a:p>
            <a:pPr eaLnBrk="1" hangingPunct="1"/>
            <a:r>
              <a:rPr lang="en-US" altLang="en-US" sz="1400" b="1">
                <a:solidFill>
                  <a:schemeClr val="accent2"/>
                </a:solidFill>
                <a:latin typeface="Courier New" panose="02070309020205020404" pitchFamily="49" charset="0"/>
                <a:cs typeface="Courier New" panose="02070309020205020404" pitchFamily="49" charset="0"/>
              </a:rPr>
              <a:t>5. Let p[0]	 = 100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6. Let p[1]	 = 2 * 52 - 100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              = 4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7. Let p[2]   = 2 * 5 - 4</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              = 6</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8. Let p[3]   = 2 * 7 – 6 </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              = 8</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9. Let p[4]   = 2 * 9 - 8</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              = 10</a:t>
            </a:r>
          </a:p>
          <a:p>
            <a:pPr eaLnBrk="1" hangingPunct="1"/>
            <a:r>
              <a:rPr lang="en-US" altLang="en-US" sz="1400" b="1">
                <a:solidFill>
                  <a:schemeClr val="accent2"/>
                </a:solidFill>
                <a:latin typeface="Courier New" panose="02070309020205020404" pitchFamily="49" charset="0"/>
                <a:cs typeface="Courier New" panose="02070309020205020404" pitchFamily="49" charset="0"/>
              </a:rPr>
              <a:t>10. Etc…</a:t>
            </a:r>
          </a:p>
          <a:p>
            <a:pPr eaLnBrk="1" hangingPunct="1"/>
            <a:endParaRPr lang="en-US" altLang="en-US" sz="1400" b="1">
              <a:solidFill>
                <a:schemeClr val="accent2"/>
              </a:solidFill>
              <a:latin typeface="Courier New" panose="02070309020205020404" pitchFamily="49" charset="0"/>
              <a:cs typeface="Courier New" panose="02070309020205020404" pitchFamily="49" charset="0"/>
            </a:endParaRPr>
          </a:p>
          <a:p>
            <a:pPr eaLnBrk="1" hangingPunct="1"/>
            <a:r>
              <a:rPr lang="en-US" altLang="en-US" sz="1400" b="1">
                <a:latin typeface="Courier New" panose="02070309020205020404" pitchFamily="49" charset="0"/>
                <a:cs typeface="Courier New" panose="02070309020205020404" pitchFamily="49" charset="0"/>
              </a:rPr>
              <a:t>We get p[i] = {100, 4, 6, 8, 10, …)</a:t>
            </a:r>
          </a:p>
        </p:txBody>
      </p:sp>
      <p:sp>
        <p:nvSpPr>
          <p:cNvPr id="6150"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sp>
        <p:nvSpPr>
          <p:cNvPr id="6151" name="Text Box 39"/>
          <p:cNvSpPr txBox="1">
            <a:spLocks noChangeArrowheads="1"/>
          </p:cNvSpPr>
          <p:nvPr/>
        </p:nvSpPr>
        <p:spPr bwMode="auto">
          <a:xfrm>
            <a:off x="5021263" y="1447800"/>
            <a:ext cx="1844675" cy="307975"/>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a:solidFill>
                  <a:srgbClr val="FF0000"/>
                </a:solidFill>
                <a:latin typeface="Arial" panose="020B0604020202020204" pitchFamily="34" charset="0"/>
                <a:cs typeface="Arial" panose="020B0604020202020204" pitchFamily="34" charset="0"/>
              </a:rPr>
              <a:t>Original image data.</a:t>
            </a:r>
          </a:p>
        </p:txBody>
      </p:sp>
      <p:sp>
        <p:nvSpPr>
          <p:cNvPr id="6152" name="Text Box 40"/>
          <p:cNvSpPr txBox="1">
            <a:spLocks noChangeArrowheads="1"/>
          </p:cNvSpPr>
          <p:nvPr/>
        </p:nvSpPr>
        <p:spPr bwMode="auto">
          <a:xfrm>
            <a:off x="5021263" y="1943100"/>
            <a:ext cx="2997200" cy="306388"/>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a:solidFill>
                  <a:srgbClr val="FF0000"/>
                </a:solidFill>
                <a:latin typeface="Arial" panose="020B0604020202020204" pitchFamily="34" charset="0"/>
                <a:cs typeface="Arial" panose="020B0604020202020204" pitchFamily="34" charset="0"/>
              </a:rPr>
              <a:t>Output from detector shifted to left.</a:t>
            </a:r>
          </a:p>
        </p:txBody>
      </p:sp>
      <p:sp>
        <p:nvSpPr>
          <p:cNvPr id="6153" name="Text Box 50"/>
          <p:cNvSpPr txBox="1">
            <a:spLocks noChangeArrowheads="1"/>
          </p:cNvSpPr>
          <p:nvPr/>
        </p:nvSpPr>
        <p:spPr bwMode="auto">
          <a:xfrm>
            <a:off x="5021263" y="2435225"/>
            <a:ext cx="2697162" cy="277813"/>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200">
                <a:solidFill>
                  <a:srgbClr val="FF0000"/>
                </a:solidFill>
                <a:latin typeface="Arial" panose="020B0604020202020204" pitchFamily="34" charset="0"/>
                <a:cs typeface="Arial" panose="020B0604020202020204" pitchFamily="34" charset="0"/>
              </a:rPr>
              <a:t>Output from detector shifted to right.</a:t>
            </a:r>
          </a:p>
        </p:txBody>
      </p:sp>
      <p:cxnSp>
        <p:nvCxnSpPr>
          <p:cNvPr id="3" name="Straight Arrow Connector 2"/>
          <p:cNvCxnSpPr/>
          <p:nvPr/>
        </p:nvCxnSpPr>
        <p:spPr>
          <a:xfrm flipH="1">
            <a:off x="4648200" y="1600200"/>
            <a:ext cx="373063" cy="15716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a:stCxn id="6152" idx="1"/>
          </p:cNvCxnSpPr>
          <p:nvPr/>
        </p:nvCxnSpPr>
        <p:spPr>
          <a:xfrm flipH="1" flipV="1">
            <a:off x="4343400" y="2017713"/>
            <a:ext cx="677863" cy="7778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a:stCxn id="6153" idx="1"/>
          </p:cNvCxnSpPr>
          <p:nvPr/>
        </p:nvCxnSpPr>
        <p:spPr>
          <a:xfrm flipH="1" flipV="1">
            <a:off x="3886200" y="2249488"/>
            <a:ext cx="1135063" cy="32385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157" name="TextBox 14"/>
          <p:cNvSpPr txBox="1">
            <a:spLocks noChangeArrowheads="1"/>
          </p:cNvSpPr>
          <p:nvPr/>
        </p:nvSpPr>
        <p:spPr bwMode="auto">
          <a:xfrm>
            <a:off x="5013325" y="4191000"/>
            <a:ext cx="1565275" cy="307975"/>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400">
                <a:solidFill>
                  <a:srgbClr val="FF0000"/>
                </a:solidFill>
                <a:latin typeface="Arial" panose="020B0604020202020204" pitchFamily="34" charset="0"/>
                <a:cs typeface="Arial" panose="020B0604020202020204" pitchFamily="34" charset="0"/>
                <a:sym typeface="Wingdings" panose="05000000000000000000" pitchFamily="2" charset="2"/>
              </a:rPr>
              <a:t>The original data!</a:t>
            </a:r>
            <a:endParaRPr lang="en-US" altLang="en-US" sz="1400">
              <a:solidFill>
                <a:srgbClr val="FF0000"/>
              </a:solidFill>
              <a:latin typeface="Arial" panose="020B0604020202020204" pitchFamily="34" charset="0"/>
              <a:cs typeface="Arial" panose="020B0604020202020204" pitchFamily="34" charset="0"/>
            </a:endParaRPr>
          </a:p>
        </p:txBody>
      </p:sp>
      <p:cxnSp>
        <p:nvCxnSpPr>
          <p:cNvPr id="17" name="Straight Arrow Connector 16"/>
          <p:cNvCxnSpPr/>
          <p:nvPr/>
        </p:nvCxnSpPr>
        <p:spPr>
          <a:xfrm flipH="1">
            <a:off x="4038600" y="4343400"/>
            <a:ext cx="982663" cy="6096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7171"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7172"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3" name="Text Box 5"/>
          <p:cNvSpPr txBox="1">
            <a:spLocks noChangeArrowheads="1"/>
          </p:cNvSpPr>
          <p:nvPr/>
        </p:nvSpPr>
        <p:spPr bwMode="auto">
          <a:xfrm>
            <a:off x="228600" y="914400"/>
            <a:ext cx="8686800"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57200">
              <a:defRPr sz="2400">
                <a:solidFill>
                  <a:schemeClr val="tx1"/>
                </a:solidFill>
                <a:latin typeface="Times New Roman" panose="02020603050405020304" pitchFamily="18" charset="0"/>
              </a:defRPr>
            </a:lvl1pPr>
            <a:lvl2pPr marL="742950" indent="-285750" defTabSz="457200">
              <a:defRPr sz="2400">
                <a:solidFill>
                  <a:schemeClr val="tx1"/>
                </a:solidFill>
                <a:latin typeface="Times New Roman" panose="02020603050405020304" pitchFamily="18" charset="0"/>
              </a:defRPr>
            </a:lvl2pPr>
            <a:lvl3pPr marL="1143000" indent="-228600" defTabSz="457200">
              <a:defRPr sz="2400">
                <a:solidFill>
                  <a:schemeClr val="tx1"/>
                </a:solidFill>
                <a:latin typeface="Times New Roman" panose="02020603050405020304" pitchFamily="18" charset="0"/>
              </a:defRPr>
            </a:lvl3pPr>
            <a:lvl4pPr marL="1600200" indent="-228600" defTabSz="457200">
              <a:defRPr sz="2400">
                <a:solidFill>
                  <a:schemeClr val="tx1"/>
                </a:solidFill>
                <a:latin typeface="Times New Roman" panose="02020603050405020304" pitchFamily="18" charset="0"/>
              </a:defRPr>
            </a:lvl4pPr>
            <a:lvl5pPr marL="2057400" indent="-228600" defTabSz="457200">
              <a:defRPr sz="2400">
                <a:solidFill>
                  <a:schemeClr val="tx1"/>
                </a:solidFill>
                <a:latin typeface="Times New Roman" panose="02020603050405020304" pitchFamily="18" charset="0"/>
              </a:defRPr>
            </a:lvl5pPr>
            <a:lvl6pPr marL="2514600" indent="-228600" defTabSz="4572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4572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4572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4572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r>
              <a:rPr lang="en-US" altLang="en-US" sz="1800" dirty="0"/>
              <a:t>This idea is extendable to 2D (image) data.</a:t>
            </a:r>
          </a:p>
          <a:p>
            <a:pPr eaLnBrk="1" hangingPunct="1"/>
            <a:endParaRPr lang="en-US" altLang="en-US" sz="1800" dirty="0"/>
          </a:p>
          <a:p>
            <a:pPr eaLnBrk="1" hangingPunct="1"/>
            <a:r>
              <a:rPr lang="en-US" altLang="en-US" sz="1800" dirty="0"/>
              <a:t>If the data is not perfectly ½ pixel sampled one would have to account for this by weighting one sample (left or right) more than the others.</a:t>
            </a:r>
          </a:p>
          <a:p>
            <a:pPr eaLnBrk="1" hangingPunct="1"/>
            <a:endParaRPr lang="en-US" altLang="en-US" sz="1800" dirty="0"/>
          </a:p>
          <a:p>
            <a:pPr eaLnBrk="1" hangingPunct="1"/>
            <a:r>
              <a:rPr lang="en-US" altLang="en-US" sz="1800" dirty="0"/>
              <a:t>Therefore, given the right circumstances, it is possible to use a low resolution detector, yet get a high resolution image! A result that at first glance would appear to violate the principal of sampling theory.</a:t>
            </a:r>
          </a:p>
          <a:p>
            <a:pPr eaLnBrk="1" hangingPunct="1"/>
            <a:endParaRPr lang="en-US" altLang="en-US" sz="1800" dirty="0"/>
          </a:p>
          <a:p>
            <a:pPr eaLnBrk="1" hangingPunct="1"/>
            <a:r>
              <a:rPr lang="en-US" altLang="en-US" sz="1800" dirty="0"/>
              <a:t>Dr. Harry </a:t>
            </a:r>
            <a:r>
              <a:rPr lang="en-US" altLang="en-US" sz="1800" dirty="0" err="1"/>
              <a:t>Nyquist</a:t>
            </a:r>
            <a:r>
              <a:rPr lang="en-US" altLang="en-US" sz="1800" dirty="0"/>
              <a:t> (University of North Dakota B.S. and M.S. in electrical engineering in 1914 and 1915, respectively) would be shocked</a:t>
            </a:r>
            <a:r>
              <a:rPr lang="en-US" altLang="en-US" sz="1800" dirty="0" smtClean="0"/>
              <a:t>.</a:t>
            </a:r>
          </a:p>
          <a:p>
            <a:pPr eaLnBrk="1" hangingPunct="1"/>
            <a:endParaRPr lang="en-US" altLang="en-US" sz="1800" dirty="0" smtClean="0"/>
          </a:p>
          <a:p>
            <a:pPr eaLnBrk="1" hangingPunct="1"/>
            <a:endParaRPr lang="en-US" altLang="en-US" sz="1800" dirty="0"/>
          </a:p>
          <a:p>
            <a:pPr eaLnBrk="1" hangingPunct="1"/>
            <a:endParaRPr lang="en-US" altLang="en-US" sz="1800" dirty="0" smtClean="0"/>
          </a:p>
          <a:p>
            <a:pPr eaLnBrk="1" hangingPunct="1"/>
            <a:endParaRPr lang="en-US" altLang="en-US" sz="1800"/>
          </a:p>
          <a:p>
            <a:pPr eaLnBrk="1" hangingPunct="1"/>
            <a:endParaRPr lang="en-US" altLang="en-US" sz="1800" dirty="0"/>
          </a:p>
          <a:p>
            <a:pPr algn="ctr" eaLnBrk="1" hangingPunct="1"/>
            <a:r>
              <a:rPr lang="en-US" altLang="en-US" sz="1800" b="1" dirty="0" smtClean="0">
                <a:solidFill>
                  <a:srgbClr val="FF0000"/>
                </a:solidFill>
              </a:rPr>
              <a:t>Results pending!</a:t>
            </a:r>
            <a:endParaRPr lang="en-US" altLang="en-US" sz="1800" b="1" dirty="0">
              <a:solidFill>
                <a:srgbClr val="FF0000"/>
              </a:solidFill>
            </a:endParaRPr>
          </a:p>
        </p:txBody>
      </p:sp>
      <p:sp>
        <p:nvSpPr>
          <p:cNvPr id="7174"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819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pic>
        <p:nvPicPr>
          <p:cNvPr id="8196"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5750" y="2095500"/>
            <a:ext cx="85725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mc:AlternateContent xmlns:mc="http://schemas.openxmlformats.org/markup-compatibility/2006">
        <mc:Choice xmlns:a14="http://schemas.microsoft.com/office/drawing/2010/main" Requires="a14">
          <p:sp>
            <p:nvSpPr>
              <p:cNvPr id="3077" name="Text Box 5"/>
              <p:cNvSpPr txBox="1">
                <a:spLocks noChangeArrowheads="1"/>
              </p:cNvSpPr>
              <p:nvPr/>
            </p:nvSpPr>
            <p:spPr bwMode="auto">
              <a:xfrm>
                <a:off x="228600" y="914400"/>
                <a:ext cx="8686800" cy="2308324"/>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spAutoFit/>
              </a:bodyPr>
              <a:lstStyle>
                <a:lvl1pPr defTabSz="457200">
                  <a:defRPr sz="2400">
                    <a:solidFill>
                      <a:schemeClr val="tx1"/>
                    </a:solidFill>
                    <a:latin typeface="Times New Roman" panose="02020603050405020304" pitchFamily="18" charset="0"/>
                  </a:defRPr>
                </a:lvl1pPr>
                <a:lvl2pPr marL="742950" indent="-285750" defTabSz="457200">
                  <a:defRPr sz="2400">
                    <a:solidFill>
                      <a:schemeClr val="tx1"/>
                    </a:solidFill>
                    <a:latin typeface="Times New Roman" panose="02020603050405020304" pitchFamily="18" charset="0"/>
                  </a:defRPr>
                </a:lvl2pPr>
                <a:lvl3pPr marL="1143000" indent="-228600" defTabSz="457200">
                  <a:defRPr sz="2400">
                    <a:solidFill>
                      <a:schemeClr val="tx1"/>
                    </a:solidFill>
                    <a:latin typeface="Times New Roman" panose="02020603050405020304" pitchFamily="18" charset="0"/>
                  </a:defRPr>
                </a:lvl3pPr>
                <a:lvl4pPr marL="1600200" indent="-228600" defTabSz="457200">
                  <a:defRPr sz="2400">
                    <a:solidFill>
                      <a:schemeClr val="tx1"/>
                    </a:solidFill>
                    <a:latin typeface="Times New Roman" panose="02020603050405020304" pitchFamily="18" charset="0"/>
                  </a:defRPr>
                </a:lvl4pPr>
                <a:lvl5pPr marL="2057400" indent="-228600" defTabSz="457200">
                  <a:defRPr sz="2400">
                    <a:solidFill>
                      <a:schemeClr val="tx1"/>
                    </a:solidFill>
                    <a:latin typeface="Times New Roman" panose="02020603050405020304" pitchFamily="18" charset="0"/>
                  </a:defRPr>
                </a:lvl5pPr>
                <a:lvl6pPr marL="2514600" indent="-228600" defTabSz="4572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4572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4572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457200" eaLnBrk="0" fontAlgn="base" hangingPunct="0">
                  <a:spcBef>
                    <a:spcPct val="0"/>
                  </a:spcBef>
                  <a:spcAft>
                    <a:spcPct val="0"/>
                  </a:spcAft>
                  <a:defRPr sz="2400">
                    <a:solidFill>
                      <a:schemeClr val="tx1"/>
                    </a:solidFill>
                    <a:latin typeface="Times New Roman" panose="02020603050405020304" pitchFamily="18" charset="0"/>
                  </a:defRPr>
                </a:lvl9pPr>
              </a:lstStyle>
              <a:p>
                <a:r>
                  <a:rPr lang="en-GB" sz="1800" u="sng" dirty="0"/>
                  <a:t>Bilinear</a:t>
                </a:r>
                <a:r>
                  <a:rPr lang="en-GB" sz="1800" dirty="0"/>
                  <a:t> interpolation performs a linear interpolation on functions of two variables on a rectilinear 2D </a:t>
                </a:r>
                <a:r>
                  <a:rPr lang="en-GB" sz="1800" dirty="0" smtClean="0"/>
                  <a:t>grid</a:t>
                </a:r>
                <a:r>
                  <a:rPr lang="en-GB" sz="1800" dirty="0"/>
                  <a:t>:</a:t>
                </a:r>
                <a:endParaRPr lang="en-GB" sz="1800" dirty="0" smtClean="0"/>
              </a:p>
              <a:p>
                <a:r>
                  <a:rPr lang="en-GB" sz="1800" dirty="0"/>
                  <a:t> </a:t>
                </a:r>
                <a:endParaRPr lang="en-US" sz="1800" dirty="0"/>
              </a:p>
              <a:p>
                <a14:m>
                  <m:oMathPara xmlns:m="http://schemas.openxmlformats.org/officeDocument/2006/math">
                    <m:oMathParaPr>
                      <m:jc m:val="centerGroup"/>
                    </m:oMathParaPr>
                    <m:oMath xmlns:m="http://schemas.openxmlformats.org/officeDocument/2006/math">
                      <m:r>
                        <a:rPr lang="en-GB" sz="1800" i="1" smtClean="0">
                          <a:solidFill>
                            <a:srgbClr val="0070C0"/>
                          </a:solidFill>
                        </a:rPr>
                        <m:t>𝑓</m:t>
                      </m:r>
                      <m:d>
                        <m:dPr>
                          <m:ctrlPr>
                            <a:rPr lang="en-US" sz="1800" i="1">
                              <a:solidFill>
                                <a:srgbClr val="0070C0"/>
                              </a:solidFill>
                            </a:rPr>
                          </m:ctrlPr>
                        </m:dPr>
                        <m:e>
                          <m:r>
                            <a:rPr lang="en-GB" sz="1800" i="1">
                              <a:solidFill>
                                <a:srgbClr val="0070C0"/>
                              </a:solidFill>
                            </a:rPr>
                            <m:t>𝑎</m:t>
                          </m:r>
                          <m:r>
                            <a:rPr lang="en-GB" sz="1800" i="1">
                              <a:solidFill>
                                <a:srgbClr val="0070C0"/>
                              </a:solidFill>
                            </a:rPr>
                            <m:t>,</m:t>
                          </m:r>
                          <m:r>
                            <a:rPr lang="en-GB" sz="1800" i="1">
                              <a:solidFill>
                                <a:srgbClr val="0070C0"/>
                              </a:solidFill>
                            </a:rPr>
                            <m:t>𝑏</m:t>
                          </m:r>
                        </m:e>
                      </m:d>
                      <m:r>
                        <a:rPr lang="en-GB" sz="1800" i="1">
                          <a:solidFill>
                            <a:srgbClr val="0070C0"/>
                          </a:solidFill>
                        </a:rPr>
                        <m:t>=</m:t>
                      </m:r>
                      <m:r>
                        <a:rPr lang="en-GB" sz="1800" i="1" smtClean="0">
                          <a:solidFill>
                            <a:schemeClr val="accent1"/>
                          </a:solidFill>
                        </a:rPr>
                        <m:t>𝐴</m:t>
                      </m:r>
                      <m:d>
                        <m:dPr>
                          <m:ctrlPr>
                            <a:rPr lang="en-US" sz="1800" i="1">
                              <a:solidFill>
                                <a:srgbClr val="0070C0"/>
                              </a:solidFill>
                            </a:rPr>
                          </m:ctrlPr>
                        </m:dPr>
                        <m:e>
                          <m:r>
                            <a:rPr lang="en-GB" sz="1800" i="1">
                              <a:solidFill>
                                <a:srgbClr val="0070C0"/>
                              </a:solidFill>
                            </a:rPr>
                            <m:t>1−</m:t>
                          </m:r>
                          <m:r>
                            <a:rPr lang="en-GB" sz="1800" i="1">
                              <a:solidFill>
                                <a:srgbClr val="0070C0"/>
                              </a:solidFill>
                            </a:rPr>
                            <m:t>𝑏</m:t>
                          </m:r>
                        </m:e>
                      </m:d>
                      <m:d>
                        <m:dPr>
                          <m:ctrlPr>
                            <a:rPr lang="en-US" sz="1800" i="1">
                              <a:solidFill>
                                <a:srgbClr val="0070C0"/>
                              </a:solidFill>
                            </a:rPr>
                          </m:ctrlPr>
                        </m:dPr>
                        <m:e>
                          <m:r>
                            <a:rPr lang="en-GB" sz="1800" i="1">
                              <a:solidFill>
                                <a:srgbClr val="0070C0"/>
                              </a:solidFill>
                            </a:rPr>
                            <m:t>1−</m:t>
                          </m:r>
                          <m:r>
                            <a:rPr lang="en-GB" sz="1800" i="1">
                              <a:solidFill>
                                <a:srgbClr val="0070C0"/>
                              </a:solidFill>
                            </a:rPr>
                            <m:t>𝑎</m:t>
                          </m:r>
                        </m:e>
                      </m:d>
                      <m:r>
                        <a:rPr lang="en-GB" sz="1800" i="1">
                          <a:solidFill>
                            <a:srgbClr val="0070C0"/>
                          </a:solidFill>
                        </a:rPr>
                        <m:t>+</m:t>
                      </m:r>
                      <m:r>
                        <a:rPr lang="en-GB" sz="1800" i="1" smtClean="0">
                          <a:solidFill>
                            <a:srgbClr val="FFC000"/>
                          </a:solidFill>
                        </a:rPr>
                        <m:t>𝐵</m:t>
                      </m:r>
                      <m:d>
                        <m:dPr>
                          <m:ctrlPr>
                            <a:rPr lang="en-US" sz="1800" i="1">
                              <a:solidFill>
                                <a:srgbClr val="0070C0"/>
                              </a:solidFill>
                            </a:rPr>
                          </m:ctrlPr>
                        </m:dPr>
                        <m:e>
                          <m:r>
                            <a:rPr lang="en-GB" sz="1800" i="1">
                              <a:solidFill>
                                <a:srgbClr val="0070C0"/>
                              </a:solidFill>
                            </a:rPr>
                            <m:t>1−</m:t>
                          </m:r>
                          <m:r>
                            <a:rPr lang="en-GB" sz="1800" i="1">
                              <a:solidFill>
                                <a:srgbClr val="0070C0"/>
                              </a:solidFill>
                            </a:rPr>
                            <m:t>𝑏</m:t>
                          </m:r>
                        </m:e>
                      </m:d>
                      <m:r>
                        <a:rPr lang="en-GB" sz="1800" i="1">
                          <a:solidFill>
                            <a:srgbClr val="0070C0"/>
                          </a:solidFill>
                        </a:rPr>
                        <m:t>𝑎</m:t>
                      </m:r>
                      <m:r>
                        <a:rPr lang="en-GB" sz="1800" i="1">
                          <a:solidFill>
                            <a:srgbClr val="0070C0"/>
                          </a:solidFill>
                        </a:rPr>
                        <m:t>+</m:t>
                      </m:r>
                      <m:r>
                        <a:rPr lang="en-GB" sz="1800" i="1" smtClean="0">
                          <a:solidFill>
                            <a:srgbClr val="FF0000"/>
                          </a:solidFill>
                        </a:rPr>
                        <m:t>𝐶</m:t>
                      </m:r>
                      <m:r>
                        <a:rPr lang="en-GB" sz="1800" i="1">
                          <a:solidFill>
                            <a:srgbClr val="0070C0"/>
                          </a:solidFill>
                        </a:rPr>
                        <m:t>𝑏</m:t>
                      </m:r>
                      <m:d>
                        <m:dPr>
                          <m:ctrlPr>
                            <a:rPr lang="en-US" sz="1800" i="1">
                              <a:solidFill>
                                <a:srgbClr val="0070C0"/>
                              </a:solidFill>
                            </a:rPr>
                          </m:ctrlPr>
                        </m:dPr>
                        <m:e>
                          <m:r>
                            <a:rPr lang="en-GB" sz="1800" i="1">
                              <a:solidFill>
                                <a:srgbClr val="0070C0"/>
                              </a:solidFill>
                            </a:rPr>
                            <m:t>1−</m:t>
                          </m:r>
                          <m:r>
                            <a:rPr lang="en-GB" sz="1800" i="1">
                              <a:solidFill>
                                <a:srgbClr val="0070C0"/>
                              </a:solidFill>
                            </a:rPr>
                            <m:t>𝑎</m:t>
                          </m:r>
                        </m:e>
                      </m:d>
                      <m:r>
                        <a:rPr lang="en-GB" sz="1800" i="1">
                          <a:solidFill>
                            <a:srgbClr val="0070C0"/>
                          </a:solidFill>
                        </a:rPr>
                        <m:t>+</m:t>
                      </m:r>
                      <m:r>
                        <a:rPr lang="en-GB" sz="1800" i="1" smtClean="0">
                          <a:solidFill>
                            <a:schemeClr val="accent2"/>
                          </a:solidFill>
                        </a:rPr>
                        <m:t>𝐷</m:t>
                      </m:r>
                      <m:r>
                        <a:rPr lang="en-GB" sz="1800" i="1">
                          <a:solidFill>
                            <a:srgbClr val="0070C0"/>
                          </a:solidFill>
                        </a:rPr>
                        <m:t>𝑎𝑏</m:t>
                      </m:r>
                      <m:r>
                        <a:rPr lang="en-GB" sz="1800" i="1">
                          <a:solidFill>
                            <a:srgbClr val="0070C0"/>
                          </a:solidFill>
                        </a:rPr>
                        <m:t> </m:t>
                      </m:r>
                    </m:oMath>
                  </m:oMathPara>
                </a14:m>
                <a:endParaRPr lang="en-US" sz="1800" dirty="0">
                  <a:solidFill>
                    <a:srgbClr val="0070C0"/>
                  </a:solidFill>
                </a:endParaRPr>
              </a:p>
              <a:p>
                <a:r>
                  <a:rPr lang="en-GB" sz="1800" dirty="0"/>
                  <a:t> </a:t>
                </a:r>
                <a:endParaRPr lang="en-US" sz="1800" dirty="0"/>
              </a:p>
              <a:p>
                <a:r>
                  <a:rPr lang="en-GB" sz="1800" dirty="0"/>
                  <a:t>Where </a:t>
                </a:r>
                <a:r>
                  <a:rPr lang="en-GB" sz="1800" dirty="0">
                    <a:solidFill>
                      <a:srgbClr val="00B050"/>
                    </a:solidFill>
                  </a:rPr>
                  <a:t>A</a:t>
                </a:r>
                <a:r>
                  <a:rPr lang="en-GB" sz="1800" dirty="0"/>
                  <a:t>, </a:t>
                </a:r>
                <a:r>
                  <a:rPr lang="en-GB" sz="1800" dirty="0">
                    <a:solidFill>
                      <a:srgbClr val="FFC000"/>
                    </a:solidFill>
                  </a:rPr>
                  <a:t>B</a:t>
                </a:r>
                <a:r>
                  <a:rPr lang="en-GB" sz="1800" dirty="0"/>
                  <a:t>, </a:t>
                </a:r>
                <a:r>
                  <a:rPr lang="en-GB" sz="1800" dirty="0">
                    <a:solidFill>
                      <a:srgbClr val="FF0000"/>
                    </a:solidFill>
                  </a:rPr>
                  <a:t>C</a:t>
                </a:r>
                <a:r>
                  <a:rPr lang="en-GB" sz="1800" dirty="0"/>
                  <a:t>, </a:t>
                </a:r>
                <a:r>
                  <a:rPr lang="en-GB" sz="1800" dirty="0">
                    <a:solidFill>
                      <a:schemeClr val="accent2"/>
                    </a:solidFill>
                  </a:rPr>
                  <a:t>D</a:t>
                </a:r>
                <a:r>
                  <a:rPr lang="en-GB" sz="1800" dirty="0"/>
                  <a:t> are the pixel values at the four corners of the immediate region to be interpolated and a and b (0 </a:t>
                </a:r>
                <a14:m>
                  <m:oMath xmlns:m="http://schemas.openxmlformats.org/officeDocument/2006/math">
                    <m:r>
                      <a:rPr lang="en-GB" sz="1800" i="1"/>
                      <m:t>≤</m:t>
                    </m:r>
                  </m:oMath>
                </a14:m>
                <a:r>
                  <a:rPr lang="en-GB" sz="1800" dirty="0"/>
                  <a:t>a, b</a:t>
                </a:r>
                <a14:m>
                  <m:oMath xmlns:m="http://schemas.openxmlformats.org/officeDocument/2006/math">
                    <m:r>
                      <a:rPr lang="en-GB" sz="1800" i="1"/>
                      <m:t>≤</m:t>
                    </m:r>
                  </m:oMath>
                </a14:m>
                <a:r>
                  <a:rPr lang="en-GB" sz="1800" dirty="0"/>
                  <a:t>1) are the horizontal and vertical distances from points </a:t>
                </a:r>
                <a:r>
                  <a:rPr lang="en-GB" sz="1800" dirty="0">
                    <a:solidFill>
                      <a:schemeClr val="accent1"/>
                    </a:solidFill>
                  </a:rPr>
                  <a:t>A</a:t>
                </a:r>
                <a:r>
                  <a:rPr lang="en-GB" sz="1800" dirty="0"/>
                  <a:t>, B, </a:t>
                </a:r>
                <a:r>
                  <a:rPr lang="en-GB" sz="1800" dirty="0">
                    <a:solidFill>
                      <a:srgbClr val="FF0000"/>
                    </a:solidFill>
                  </a:rPr>
                  <a:t>C</a:t>
                </a:r>
                <a:r>
                  <a:rPr lang="en-GB" sz="1800" dirty="0"/>
                  <a:t>, and </a:t>
                </a:r>
                <a:r>
                  <a:rPr lang="en-GB" sz="1800" dirty="0">
                    <a:solidFill>
                      <a:schemeClr val="accent2"/>
                    </a:solidFill>
                  </a:rPr>
                  <a:t>D</a:t>
                </a:r>
                <a:r>
                  <a:rPr lang="en-GB" sz="1800" dirty="0"/>
                  <a:t> to the point being interpolated</a:t>
                </a:r>
                <a:r>
                  <a:rPr lang="en-GB" sz="1800" dirty="0" smtClean="0"/>
                  <a:t>. f(</a:t>
                </a:r>
                <a:r>
                  <a:rPr lang="en-GB" sz="1800" dirty="0" err="1" smtClean="0"/>
                  <a:t>a,b</a:t>
                </a:r>
                <a:r>
                  <a:rPr lang="en-GB" sz="1800" dirty="0" smtClean="0"/>
                  <a:t>) is the resulting image.</a:t>
                </a:r>
                <a:endParaRPr lang="en-US" sz="1800" dirty="0"/>
              </a:p>
            </p:txBody>
          </p:sp>
        </mc:Choice>
        <mc:Fallback>
          <p:sp>
            <p:nvSpPr>
              <p:cNvPr id="3077" name="Text Box 5"/>
              <p:cNvSpPr txBox="1">
                <a:spLocks noRot="1" noChangeAspect="1" noMove="1" noResize="1" noEditPoints="1" noAdjustHandles="1" noChangeArrowheads="1" noChangeShapeType="1" noTextEdit="1"/>
              </p:cNvSpPr>
              <p:nvPr/>
            </p:nvSpPr>
            <p:spPr bwMode="auto">
              <a:xfrm>
                <a:off x="228600" y="914400"/>
                <a:ext cx="8686800" cy="2308324"/>
              </a:xfrm>
              <a:prstGeom prst="rect">
                <a:avLst/>
              </a:prstGeom>
              <a:blipFill>
                <a:blip r:embed="rId3"/>
                <a:stretch>
                  <a:fillRect l="-632" t="-1319" r="-351" b="-3166"/>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pic>
        <p:nvPicPr>
          <p:cNvPr id="5" name="Picture 4"/>
          <p:cNvPicPr>
            <a:picLocks noChangeAspect="1"/>
          </p:cNvPicPr>
          <p:nvPr/>
        </p:nvPicPr>
        <p:blipFill>
          <a:blip r:embed="rId4"/>
          <a:stretch>
            <a:fillRect/>
          </a:stretch>
        </p:blipFill>
        <p:spPr>
          <a:xfrm>
            <a:off x="2209800" y="4798114"/>
            <a:ext cx="1557338" cy="1557338"/>
          </a:xfrm>
          <a:prstGeom prst="rect">
            <a:avLst/>
          </a:prstGeom>
        </p:spPr>
      </p:pic>
      <p:cxnSp>
        <p:nvCxnSpPr>
          <p:cNvPr id="32" name="Straight Arrow Connector 31"/>
          <p:cNvCxnSpPr/>
          <p:nvPr/>
        </p:nvCxnSpPr>
        <p:spPr>
          <a:xfrm>
            <a:off x="3995738" y="5576783"/>
            <a:ext cx="762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3162300" y="3384707"/>
            <a:ext cx="228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3390900" y="3384707"/>
            <a:ext cx="228600" cy="228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3162300" y="3613307"/>
            <a:ext cx="2286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p:cNvSpPr/>
          <p:nvPr/>
        </p:nvSpPr>
        <p:spPr>
          <a:xfrm>
            <a:off x="3390900" y="3613307"/>
            <a:ext cx="228600" cy="228600"/>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p:cNvSpPr/>
          <p:nvPr/>
        </p:nvSpPr>
        <p:spPr>
          <a:xfrm>
            <a:off x="4572000" y="3392541"/>
            <a:ext cx="2286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p:cNvSpPr/>
          <p:nvPr/>
        </p:nvSpPr>
        <p:spPr>
          <a:xfrm>
            <a:off x="4800600" y="3392541"/>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4572000" y="3621141"/>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a:off x="4800600" y="3621141"/>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 name="Straight Arrow Connector 40"/>
          <p:cNvCxnSpPr/>
          <p:nvPr/>
        </p:nvCxnSpPr>
        <p:spPr>
          <a:xfrm>
            <a:off x="3695700" y="3613307"/>
            <a:ext cx="762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5029200" y="3392541"/>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p:cNvSpPr/>
          <p:nvPr/>
        </p:nvSpPr>
        <p:spPr>
          <a:xfrm>
            <a:off x="5257800" y="3392541"/>
            <a:ext cx="228600" cy="2286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p:cNvSpPr/>
          <p:nvPr/>
        </p:nvSpPr>
        <p:spPr>
          <a:xfrm>
            <a:off x="5029200" y="3621141"/>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5257800" y="3621141"/>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p:cNvSpPr/>
          <p:nvPr/>
        </p:nvSpPr>
        <p:spPr>
          <a:xfrm>
            <a:off x="4572000" y="3851166"/>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800600" y="3851166"/>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4572000" y="4079766"/>
            <a:ext cx="228600" cy="2286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p:cNvSpPr/>
          <p:nvPr/>
        </p:nvSpPr>
        <p:spPr>
          <a:xfrm>
            <a:off x="4800600" y="4079766"/>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5030268" y="3852590"/>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p:cNvSpPr/>
          <p:nvPr/>
        </p:nvSpPr>
        <p:spPr>
          <a:xfrm>
            <a:off x="5258868" y="3852590"/>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p:cNvSpPr/>
          <p:nvPr/>
        </p:nvSpPr>
        <p:spPr>
          <a:xfrm>
            <a:off x="5030268" y="4081190"/>
            <a:ext cx="228600" cy="228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p:cNvSpPr/>
          <p:nvPr/>
        </p:nvSpPr>
        <p:spPr>
          <a:xfrm>
            <a:off x="5258868" y="4081190"/>
            <a:ext cx="228600" cy="228600"/>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5"/>
          <a:stretch>
            <a:fillRect/>
          </a:stretch>
        </p:blipFill>
        <p:spPr>
          <a:xfrm>
            <a:off x="5029200" y="4798114"/>
            <a:ext cx="1557338" cy="1557338"/>
          </a:xfrm>
          <a:prstGeom prst="rect">
            <a:avLst/>
          </a:prstGeom>
        </p:spPr>
      </p:pic>
    </p:spTree>
    <p:extLst>
      <p:ext uri="{BB962C8B-B14F-4D97-AF65-F5344CB8AC3E}">
        <p14:creationId xmlns:p14="http://schemas.microsoft.com/office/powerpoint/2010/main" val="536878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mc:AlternateContent xmlns:mc="http://schemas.openxmlformats.org/markup-compatibility/2006">
        <mc:Choice xmlns:a14="http://schemas.microsoft.com/office/drawing/2010/main" Requires="a14">
          <p:sp>
            <p:nvSpPr>
              <p:cNvPr id="3077" name="Text Box 5"/>
              <p:cNvSpPr txBox="1">
                <a:spLocks noChangeArrowheads="1"/>
              </p:cNvSpPr>
              <p:nvPr/>
            </p:nvSpPr>
            <p:spPr bwMode="auto">
              <a:xfrm>
                <a:off x="228600" y="914400"/>
                <a:ext cx="8686800" cy="5893858"/>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a:spAutoFit/>
              </a:bodyPr>
              <a:lstStyle>
                <a:lvl1pPr defTabSz="457200">
                  <a:defRPr sz="2400">
                    <a:solidFill>
                      <a:schemeClr val="tx1"/>
                    </a:solidFill>
                    <a:latin typeface="Times New Roman" panose="02020603050405020304" pitchFamily="18" charset="0"/>
                  </a:defRPr>
                </a:lvl1pPr>
                <a:lvl2pPr marL="742950" indent="-285750" defTabSz="457200">
                  <a:defRPr sz="2400">
                    <a:solidFill>
                      <a:schemeClr val="tx1"/>
                    </a:solidFill>
                    <a:latin typeface="Times New Roman" panose="02020603050405020304" pitchFamily="18" charset="0"/>
                  </a:defRPr>
                </a:lvl2pPr>
                <a:lvl3pPr marL="1143000" indent="-228600" defTabSz="457200">
                  <a:defRPr sz="2400">
                    <a:solidFill>
                      <a:schemeClr val="tx1"/>
                    </a:solidFill>
                    <a:latin typeface="Times New Roman" panose="02020603050405020304" pitchFamily="18" charset="0"/>
                  </a:defRPr>
                </a:lvl3pPr>
                <a:lvl4pPr marL="1600200" indent="-228600" defTabSz="457200">
                  <a:defRPr sz="2400">
                    <a:solidFill>
                      <a:schemeClr val="tx1"/>
                    </a:solidFill>
                    <a:latin typeface="Times New Roman" panose="02020603050405020304" pitchFamily="18" charset="0"/>
                  </a:defRPr>
                </a:lvl4pPr>
                <a:lvl5pPr marL="2057400" indent="-228600" defTabSz="457200">
                  <a:defRPr sz="2400">
                    <a:solidFill>
                      <a:schemeClr val="tx1"/>
                    </a:solidFill>
                    <a:latin typeface="Times New Roman" panose="02020603050405020304" pitchFamily="18" charset="0"/>
                  </a:defRPr>
                </a:lvl5pPr>
                <a:lvl6pPr marL="2514600" indent="-228600" defTabSz="4572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4572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4572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457200" eaLnBrk="0" fontAlgn="base" hangingPunct="0">
                  <a:spcBef>
                    <a:spcPct val="0"/>
                  </a:spcBef>
                  <a:spcAft>
                    <a:spcPct val="0"/>
                  </a:spcAft>
                  <a:defRPr sz="2400">
                    <a:solidFill>
                      <a:schemeClr val="tx1"/>
                    </a:solidFill>
                    <a:latin typeface="Times New Roman" panose="02020603050405020304" pitchFamily="18" charset="0"/>
                  </a:defRPr>
                </a:lvl9pPr>
              </a:lstStyle>
              <a:p>
                <a:r>
                  <a:rPr lang="en-GB" sz="1800" u="sng" dirty="0" smtClean="0"/>
                  <a:t>Bicubic</a:t>
                </a:r>
                <a:r>
                  <a:rPr lang="en-GB" sz="1800" dirty="0"/>
                  <a:t> interpolation is often chosen over bilinear interpolation or </a:t>
                </a:r>
                <a:r>
                  <a:rPr lang="en-GB" sz="1800" dirty="0" smtClean="0"/>
                  <a:t>ZOH, </a:t>
                </a:r>
                <a:r>
                  <a:rPr lang="en-GB" sz="1800" dirty="0"/>
                  <a:t>as images resampled with </a:t>
                </a:r>
                <a:r>
                  <a:rPr lang="en-GB" sz="1800" dirty="0" err="1"/>
                  <a:t>bicubic</a:t>
                </a:r>
                <a:r>
                  <a:rPr lang="en-GB" sz="1800" dirty="0"/>
                  <a:t> interpolation are smoother and have fewer interpolation artefacts. The formula for a single linear cubic interpolation </a:t>
                </a:r>
                <a:r>
                  <a:rPr lang="en-GB" sz="1800" dirty="0" smtClean="0"/>
                  <a:t>is:</a:t>
                </a:r>
                <a:endParaRPr lang="en-US" sz="1800" dirty="0"/>
              </a:p>
              <a:p>
                <a:r>
                  <a:rPr lang="en-GB" sz="1800" dirty="0"/>
                  <a:t> </a:t>
                </a:r>
                <a:endParaRPr lang="en-US" sz="1800" dirty="0"/>
              </a:p>
              <a:p>
                <a:pPr algn="ctr"/>
                <a14:m>
                  <m:oMathPara xmlns:m="http://schemas.openxmlformats.org/officeDocument/2006/math">
                    <m:oMathParaPr>
                      <m:jc m:val="centerGroup"/>
                    </m:oMathParaPr>
                    <m:oMath xmlns:m="http://schemas.openxmlformats.org/officeDocument/2006/math">
                      <m:r>
                        <a:rPr lang="en-GB" sz="1800" i="1" smtClean="0">
                          <a:solidFill>
                            <a:srgbClr val="0070C0"/>
                          </a:solidFill>
                        </a:rPr>
                        <m:t>𝑓</m:t>
                      </m:r>
                      <m:d>
                        <m:dPr>
                          <m:ctrlPr>
                            <a:rPr lang="en-US" sz="1800" i="1">
                              <a:solidFill>
                                <a:srgbClr val="0070C0"/>
                              </a:solidFill>
                            </a:rPr>
                          </m:ctrlPr>
                        </m:dPr>
                        <m:e>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0</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1</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2</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3</m:t>
                              </m:r>
                            </m:sub>
                          </m:sSub>
                          <m:r>
                            <a:rPr lang="en-GB" sz="1800" i="1">
                              <a:solidFill>
                                <a:srgbClr val="0070C0"/>
                              </a:solidFill>
                            </a:rPr>
                            <m:t>,</m:t>
                          </m:r>
                          <m:r>
                            <a:rPr lang="en-GB" sz="1800" i="1">
                              <a:solidFill>
                                <a:srgbClr val="0070C0"/>
                              </a:solidFill>
                            </a:rPr>
                            <m:t>𝑥</m:t>
                          </m:r>
                        </m:e>
                      </m:d>
                      <m:r>
                        <a:rPr lang="en-GB" sz="1800" i="1">
                          <a:solidFill>
                            <a:srgbClr val="0070C0"/>
                          </a:solidFill>
                        </a:rPr>
                        <m:t>=</m:t>
                      </m:r>
                      <m:d>
                        <m:dPr>
                          <m:ctrlPr>
                            <a:rPr lang="en-US" sz="1800" i="1">
                              <a:solidFill>
                                <a:srgbClr val="0070C0"/>
                              </a:solidFill>
                            </a:rPr>
                          </m:ctrlPr>
                        </m:dPr>
                        <m:e>
                          <m:r>
                            <a:rPr lang="en-GB" sz="1800" i="1">
                              <a:solidFill>
                                <a:srgbClr val="0070C0"/>
                              </a:solidFill>
                            </a:rPr>
                            <m:t>−</m:t>
                          </m:r>
                          <m:f>
                            <m:fPr>
                              <m:ctrlPr>
                                <a:rPr lang="en-US" sz="1800" i="1">
                                  <a:solidFill>
                                    <a:srgbClr val="0070C0"/>
                                  </a:solidFill>
                                </a:rPr>
                              </m:ctrlPr>
                            </m:fPr>
                            <m:num>
                              <m:r>
                                <a:rPr lang="en-GB" sz="1800" i="1">
                                  <a:solidFill>
                                    <a:srgbClr val="0070C0"/>
                                  </a:solidFill>
                                </a:rPr>
                                <m:t>1</m:t>
                              </m:r>
                            </m:num>
                            <m:den>
                              <m:r>
                                <a:rPr lang="en-GB" sz="1800" i="1">
                                  <a:solidFill>
                                    <a:srgbClr val="0070C0"/>
                                  </a:solidFill>
                                </a:rPr>
                                <m:t>2</m:t>
                              </m:r>
                            </m:den>
                          </m:f>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0</m:t>
                              </m:r>
                            </m:sub>
                          </m:sSub>
                          <m:r>
                            <a:rPr lang="en-GB" sz="1800" i="1">
                              <a:solidFill>
                                <a:srgbClr val="0070C0"/>
                              </a:solidFill>
                            </a:rPr>
                            <m:t>+</m:t>
                          </m:r>
                          <m:f>
                            <m:fPr>
                              <m:ctrlPr>
                                <a:rPr lang="en-US" sz="1800" i="1">
                                  <a:solidFill>
                                    <a:srgbClr val="0070C0"/>
                                  </a:solidFill>
                                </a:rPr>
                              </m:ctrlPr>
                            </m:fPr>
                            <m:num>
                              <m:r>
                                <a:rPr lang="en-GB" sz="1800" i="1">
                                  <a:solidFill>
                                    <a:srgbClr val="0070C0"/>
                                  </a:solidFill>
                                </a:rPr>
                                <m:t>3</m:t>
                              </m:r>
                            </m:num>
                            <m:den>
                              <m:r>
                                <a:rPr lang="en-GB" sz="1800" i="1">
                                  <a:solidFill>
                                    <a:srgbClr val="0070C0"/>
                                  </a:solidFill>
                                </a:rPr>
                                <m:t>2</m:t>
                              </m:r>
                            </m:den>
                          </m:f>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1</m:t>
                              </m:r>
                            </m:sub>
                          </m:sSub>
                          <m:r>
                            <a:rPr lang="en-GB" sz="1800" i="1">
                              <a:solidFill>
                                <a:srgbClr val="0070C0"/>
                              </a:solidFill>
                            </a:rPr>
                            <m:t>−</m:t>
                          </m:r>
                          <m:f>
                            <m:fPr>
                              <m:ctrlPr>
                                <a:rPr lang="en-US" sz="1800" i="1">
                                  <a:solidFill>
                                    <a:srgbClr val="0070C0"/>
                                  </a:solidFill>
                                </a:rPr>
                              </m:ctrlPr>
                            </m:fPr>
                            <m:num>
                              <m:r>
                                <a:rPr lang="en-GB" sz="1800" i="1">
                                  <a:solidFill>
                                    <a:srgbClr val="0070C0"/>
                                  </a:solidFill>
                                </a:rPr>
                                <m:t>3</m:t>
                              </m:r>
                            </m:num>
                            <m:den>
                              <m:r>
                                <a:rPr lang="en-GB" sz="1800" i="1">
                                  <a:solidFill>
                                    <a:srgbClr val="0070C0"/>
                                  </a:solidFill>
                                </a:rPr>
                                <m:t>2</m:t>
                              </m:r>
                            </m:den>
                          </m:f>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2</m:t>
                              </m:r>
                            </m:sub>
                          </m:sSub>
                          <m:r>
                            <a:rPr lang="en-GB" sz="1800" i="1">
                              <a:solidFill>
                                <a:srgbClr val="0070C0"/>
                              </a:solidFill>
                            </a:rPr>
                            <m:t>+ </m:t>
                          </m:r>
                          <m:f>
                            <m:fPr>
                              <m:ctrlPr>
                                <a:rPr lang="en-US" sz="1800" i="1">
                                  <a:solidFill>
                                    <a:srgbClr val="0070C0"/>
                                  </a:solidFill>
                                </a:rPr>
                              </m:ctrlPr>
                            </m:fPr>
                            <m:num>
                              <m:r>
                                <a:rPr lang="en-GB" sz="1800" i="1">
                                  <a:solidFill>
                                    <a:srgbClr val="0070C0"/>
                                  </a:solidFill>
                                </a:rPr>
                                <m:t>1</m:t>
                              </m:r>
                            </m:num>
                            <m:den>
                              <m:r>
                                <a:rPr lang="en-GB" sz="1800" i="1">
                                  <a:solidFill>
                                    <a:srgbClr val="0070C0"/>
                                  </a:solidFill>
                                </a:rPr>
                                <m:t>2</m:t>
                              </m:r>
                            </m:den>
                          </m:f>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3</m:t>
                              </m:r>
                            </m:sub>
                          </m:sSub>
                        </m:e>
                      </m:d>
                      <m:sSup>
                        <m:sSupPr>
                          <m:ctrlPr>
                            <a:rPr lang="en-US" sz="1800" i="1">
                              <a:solidFill>
                                <a:srgbClr val="0070C0"/>
                              </a:solidFill>
                            </a:rPr>
                          </m:ctrlPr>
                        </m:sSupPr>
                        <m:e>
                          <m:r>
                            <a:rPr lang="en-GB" sz="1800" i="1">
                              <a:solidFill>
                                <a:srgbClr val="0070C0"/>
                              </a:solidFill>
                            </a:rPr>
                            <m:t>𝑥</m:t>
                          </m:r>
                        </m:e>
                        <m:sup>
                          <m:r>
                            <a:rPr lang="en-GB" sz="1800" i="1">
                              <a:solidFill>
                                <a:srgbClr val="0070C0"/>
                              </a:solidFill>
                            </a:rPr>
                            <m:t>3</m:t>
                          </m:r>
                        </m:sup>
                      </m:sSup>
                    </m:oMath>
                  </m:oMathPara>
                </a14:m>
                <a:endParaRPr lang="en-US" sz="1800" i="1" dirty="0" smtClean="0">
                  <a:solidFill>
                    <a:srgbClr val="0070C0"/>
                  </a:solidFill>
                </a:endParaRPr>
              </a:p>
              <a:p>
                <a:pPr algn="ctr"/>
                <a14:m>
                  <m:oMathPara xmlns:m="http://schemas.openxmlformats.org/officeDocument/2006/math">
                    <m:oMathParaPr>
                      <m:jc m:val="centerGroup"/>
                    </m:oMathParaPr>
                    <m:oMath xmlns:m="http://schemas.openxmlformats.org/officeDocument/2006/math">
                      <m:r>
                        <a:rPr lang="en-GB" sz="1800" i="1">
                          <a:solidFill>
                            <a:srgbClr val="0070C0"/>
                          </a:solidFill>
                        </a:rPr>
                        <m:t>+</m:t>
                      </m:r>
                      <m:d>
                        <m:dPr>
                          <m:ctrlPr>
                            <a:rPr lang="en-US" sz="1800" i="1">
                              <a:solidFill>
                                <a:srgbClr val="0070C0"/>
                              </a:solidFill>
                            </a:rPr>
                          </m:ctrlPr>
                        </m:dPr>
                        <m:e>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0</m:t>
                              </m:r>
                            </m:sub>
                          </m:sSub>
                          <m:r>
                            <a:rPr lang="en-GB" sz="1800" i="1">
                              <a:solidFill>
                                <a:srgbClr val="0070C0"/>
                              </a:solidFill>
                            </a:rPr>
                            <m:t>−</m:t>
                          </m:r>
                          <m:f>
                            <m:fPr>
                              <m:ctrlPr>
                                <a:rPr lang="en-US" sz="1800" i="1">
                                  <a:solidFill>
                                    <a:srgbClr val="0070C0"/>
                                  </a:solidFill>
                                </a:rPr>
                              </m:ctrlPr>
                            </m:fPr>
                            <m:num>
                              <m:r>
                                <a:rPr lang="en-GB" sz="1800" i="1">
                                  <a:solidFill>
                                    <a:srgbClr val="0070C0"/>
                                  </a:solidFill>
                                </a:rPr>
                                <m:t>5</m:t>
                              </m:r>
                            </m:num>
                            <m:den>
                              <m:r>
                                <a:rPr lang="en-GB" sz="1800" i="1">
                                  <a:solidFill>
                                    <a:srgbClr val="0070C0"/>
                                  </a:solidFill>
                                </a:rPr>
                                <m:t>2</m:t>
                              </m:r>
                            </m:den>
                          </m:f>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1</m:t>
                              </m:r>
                            </m:sub>
                          </m:sSub>
                          <m:r>
                            <a:rPr lang="en-GB" sz="1800" i="1">
                              <a:solidFill>
                                <a:srgbClr val="0070C0"/>
                              </a:solidFill>
                            </a:rPr>
                            <m:t>+2</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2</m:t>
                              </m:r>
                            </m:sub>
                          </m:sSub>
                          <m:r>
                            <a:rPr lang="en-GB" sz="1800" i="1">
                              <a:solidFill>
                                <a:srgbClr val="0070C0"/>
                              </a:solidFill>
                            </a:rPr>
                            <m:t>−</m:t>
                          </m:r>
                          <m:f>
                            <m:fPr>
                              <m:ctrlPr>
                                <a:rPr lang="en-US" sz="1800" i="1">
                                  <a:solidFill>
                                    <a:srgbClr val="0070C0"/>
                                  </a:solidFill>
                                </a:rPr>
                              </m:ctrlPr>
                            </m:fPr>
                            <m:num>
                              <m:r>
                                <a:rPr lang="en-GB" sz="1800" i="1">
                                  <a:solidFill>
                                    <a:srgbClr val="0070C0"/>
                                  </a:solidFill>
                                </a:rPr>
                                <m:t>1</m:t>
                              </m:r>
                            </m:num>
                            <m:den>
                              <m:r>
                                <a:rPr lang="en-GB" sz="1800" i="1">
                                  <a:solidFill>
                                    <a:srgbClr val="0070C0"/>
                                  </a:solidFill>
                                </a:rPr>
                                <m:t>2</m:t>
                              </m:r>
                            </m:den>
                          </m:f>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3</m:t>
                              </m:r>
                            </m:sub>
                          </m:sSub>
                        </m:e>
                      </m:d>
                      <m:sSup>
                        <m:sSupPr>
                          <m:ctrlPr>
                            <a:rPr lang="en-US" sz="1800" i="1">
                              <a:solidFill>
                                <a:srgbClr val="0070C0"/>
                              </a:solidFill>
                            </a:rPr>
                          </m:ctrlPr>
                        </m:sSupPr>
                        <m:e>
                          <m:r>
                            <a:rPr lang="en-GB" sz="1800" i="1">
                              <a:solidFill>
                                <a:srgbClr val="0070C0"/>
                              </a:solidFill>
                            </a:rPr>
                            <m:t>𝑥</m:t>
                          </m:r>
                        </m:e>
                        <m:sup>
                          <m:r>
                            <a:rPr lang="en-GB" sz="1800" i="1">
                              <a:solidFill>
                                <a:srgbClr val="0070C0"/>
                              </a:solidFill>
                            </a:rPr>
                            <m:t>2</m:t>
                          </m:r>
                        </m:sup>
                      </m:sSup>
                    </m:oMath>
                  </m:oMathPara>
                </a14:m>
                <a:endParaRPr lang="en-US" sz="1800" i="1" dirty="0" smtClean="0">
                  <a:solidFill>
                    <a:srgbClr val="0070C0"/>
                  </a:solidFill>
                </a:endParaRPr>
              </a:p>
              <a:p>
                <a:pPr algn="ctr"/>
                <a14:m>
                  <m:oMath xmlns:m="http://schemas.openxmlformats.org/officeDocument/2006/math">
                    <m:r>
                      <a:rPr lang="en-GB" sz="1800" i="1">
                        <a:solidFill>
                          <a:srgbClr val="0070C0"/>
                        </a:solidFill>
                      </a:rPr>
                      <m:t>+</m:t>
                    </m:r>
                    <m:d>
                      <m:dPr>
                        <m:ctrlPr>
                          <a:rPr lang="en-US" sz="1800" i="1">
                            <a:solidFill>
                              <a:srgbClr val="0070C0"/>
                            </a:solidFill>
                          </a:rPr>
                        </m:ctrlPr>
                      </m:dPr>
                      <m:e>
                        <m:r>
                          <a:rPr lang="en-GB" sz="1800" i="1">
                            <a:solidFill>
                              <a:srgbClr val="0070C0"/>
                            </a:solidFill>
                          </a:rPr>
                          <m:t>−</m:t>
                        </m:r>
                        <m:f>
                          <m:fPr>
                            <m:ctrlPr>
                              <a:rPr lang="en-US" sz="1800" i="1">
                                <a:solidFill>
                                  <a:srgbClr val="0070C0"/>
                                </a:solidFill>
                              </a:rPr>
                            </m:ctrlPr>
                          </m:fPr>
                          <m:num>
                            <m:r>
                              <a:rPr lang="en-GB" sz="1800" i="1">
                                <a:solidFill>
                                  <a:srgbClr val="0070C0"/>
                                </a:solidFill>
                              </a:rPr>
                              <m:t>1</m:t>
                            </m:r>
                          </m:num>
                          <m:den>
                            <m:r>
                              <a:rPr lang="en-GB" sz="1800" i="1">
                                <a:solidFill>
                                  <a:srgbClr val="0070C0"/>
                                </a:solidFill>
                              </a:rPr>
                              <m:t>2</m:t>
                            </m:r>
                          </m:den>
                        </m:f>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0</m:t>
                            </m:r>
                          </m:sub>
                        </m:sSub>
                        <m:r>
                          <a:rPr lang="en-GB" sz="1800" i="1">
                            <a:solidFill>
                              <a:srgbClr val="0070C0"/>
                            </a:solidFill>
                          </a:rPr>
                          <m:t>+</m:t>
                        </m:r>
                        <m:f>
                          <m:fPr>
                            <m:ctrlPr>
                              <a:rPr lang="en-US" sz="1800" i="1">
                                <a:solidFill>
                                  <a:srgbClr val="0070C0"/>
                                </a:solidFill>
                              </a:rPr>
                            </m:ctrlPr>
                          </m:fPr>
                          <m:num>
                            <m:r>
                              <a:rPr lang="en-GB" sz="1800" i="1">
                                <a:solidFill>
                                  <a:srgbClr val="0070C0"/>
                                </a:solidFill>
                              </a:rPr>
                              <m:t>1</m:t>
                            </m:r>
                          </m:num>
                          <m:den>
                            <m:r>
                              <a:rPr lang="en-GB" sz="1800" i="1">
                                <a:solidFill>
                                  <a:srgbClr val="0070C0"/>
                                </a:solidFill>
                              </a:rPr>
                              <m:t>2</m:t>
                            </m:r>
                          </m:den>
                        </m:f>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2</m:t>
                            </m:r>
                          </m:sub>
                        </m:sSub>
                      </m:e>
                    </m:d>
                    <m:r>
                      <a:rPr lang="en-GB" sz="1800" i="1">
                        <a:solidFill>
                          <a:srgbClr val="0070C0"/>
                        </a:solidFill>
                      </a:rPr>
                      <m:t>𝑥</m:t>
                    </m:r>
                    <m:r>
                      <a:rPr lang="en-GB" sz="1800" i="1">
                        <a:solidFill>
                          <a:srgbClr val="0070C0"/>
                        </a:solidFill>
                      </a:rPr>
                      <m:t>+ </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1</m:t>
                        </m:r>
                      </m:sub>
                    </m:sSub>
                  </m:oMath>
                </a14:m>
                <a:r>
                  <a:rPr lang="en-GB" sz="1800" dirty="0"/>
                  <a:t> </a:t>
                </a:r>
                <a:endParaRPr lang="en-US" sz="1800" dirty="0"/>
              </a:p>
              <a:p>
                <a:r>
                  <a:rPr lang="en-GB" sz="1800" dirty="0"/>
                  <a:t>Where p</a:t>
                </a:r>
                <a:r>
                  <a:rPr lang="en-GB" sz="1800" baseline="-25000" dirty="0"/>
                  <a:t>0</a:t>
                </a:r>
                <a:r>
                  <a:rPr lang="en-GB" sz="1800" dirty="0"/>
                  <a:t>, p</a:t>
                </a:r>
                <a:r>
                  <a:rPr lang="en-GB" sz="1800" baseline="-25000" dirty="0"/>
                  <a:t>1</a:t>
                </a:r>
                <a:r>
                  <a:rPr lang="en-GB" sz="1800" dirty="0"/>
                  <a:t>, p</a:t>
                </a:r>
                <a:r>
                  <a:rPr lang="en-GB" sz="1800" baseline="-25000" dirty="0"/>
                  <a:t>2</a:t>
                </a:r>
                <a:r>
                  <a:rPr lang="en-GB" sz="1800" dirty="0"/>
                  <a:t> and p</a:t>
                </a:r>
                <a:r>
                  <a:rPr lang="en-GB" sz="1800" baseline="-25000" dirty="0"/>
                  <a:t>3 </a:t>
                </a:r>
                <a:r>
                  <a:rPr lang="en-GB" sz="1800" dirty="0"/>
                  <a:t>are pixel values located at x=-1, x=0, x=1, and x=2, respectively. Cubic interpolation in two dimensions is performed resulting in two dimensional </a:t>
                </a:r>
                <a:r>
                  <a:rPr lang="en-GB" sz="1800" dirty="0" err="1"/>
                  <a:t>bicubic</a:t>
                </a:r>
                <a:r>
                  <a:rPr lang="en-GB" sz="1800" dirty="0"/>
                  <a:t> </a:t>
                </a:r>
                <a:r>
                  <a:rPr lang="en-GB" sz="1800" dirty="0" smtClean="0"/>
                  <a:t>interpolation:</a:t>
                </a:r>
                <a:r>
                  <a:rPr lang="en-GB" sz="1800" dirty="0"/>
                  <a:t> </a:t>
                </a:r>
                <a:endParaRPr lang="en-US" sz="1800" dirty="0"/>
              </a:p>
              <a:p>
                <a:pPr/>
                <a14:m>
                  <m:oMathPara xmlns:m="http://schemas.openxmlformats.org/officeDocument/2006/math">
                    <m:oMathParaPr>
                      <m:jc m:val="center"/>
                    </m:oMathParaPr>
                    <m:oMath xmlns:m="http://schemas.openxmlformats.org/officeDocument/2006/math">
                      <m:r>
                        <a:rPr lang="en-GB" sz="1800" i="1" smtClean="0">
                          <a:solidFill>
                            <a:srgbClr val="0070C0"/>
                          </a:solidFill>
                        </a:rPr>
                        <m:t>𝑔</m:t>
                      </m:r>
                      <m:d>
                        <m:dPr>
                          <m:ctrlPr>
                            <a:rPr lang="en-US" sz="1800" i="1">
                              <a:solidFill>
                                <a:srgbClr val="0070C0"/>
                              </a:solidFill>
                            </a:rPr>
                          </m:ctrlPr>
                        </m:dPr>
                        <m:e>
                          <m:r>
                            <a:rPr lang="en-GB" sz="1800" i="1">
                              <a:solidFill>
                                <a:srgbClr val="0070C0"/>
                              </a:solidFill>
                            </a:rPr>
                            <m:t>𝑥</m:t>
                          </m:r>
                          <m:r>
                            <a:rPr lang="en-GB" sz="1800" i="1">
                              <a:solidFill>
                                <a:srgbClr val="0070C0"/>
                              </a:solidFill>
                            </a:rPr>
                            <m:t>,</m:t>
                          </m:r>
                          <m:r>
                            <a:rPr lang="en-GB" sz="1800" i="1">
                              <a:solidFill>
                                <a:srgbClr val="0070C0"/>
                              </a:solidFill>
                            </a:rPr>
                            <m:t>𝑦</m:t>
                          </m:r>
                        </m:e>
                      </m:d>
                      <m:r>
                        <a:rPr lang="en-US" sz="1800" b="0" i="1" smtClean="0">
                          <a:solidFill>
                            <a:srgbClr val="0070C0"/>
                          </a:solidFill>
                          <a:latin typeface="Cambria Math" panose="02040503050406030204" pitchFamily="18" charset="0"/>
                        </a:rPr>
                        <m:t>=</m:t>
                      </m:r>
                      <m:r>
                        <a:rPr lang="en-GB" sz="1800" i="1">
                          <a:solidFill>
                            <a:srgbClr val="0070C0"/>
                          </a:solidFill>
                        </a:rPr>
                        <m:t>𝑓</m:t>
                      </m:r>
                      <m:d>
                        <m:dPr>
                          <m:begChr m:val="["/>
                          <m:endChr m:val="]"/>
                          <m:ctrlPr>
                            <a:rPr lang="en-US" sz="1800" i="1">
                              <a:solidFill>
                                <a:srgbClr val="0070C0"/>
                              </a:solidFill>
                            </a:rPr>
                          </m:ctrlPr>
                        </m:dPr>
                        <m:e>
                          <m:r>
                            <a:rPr lang="en-GB" sz="1800" i="1">
                              <a:solidFill>
                                <a:srgbClr val="0070C0"/>
                              </a:solidFill>
                            </a:rPr>
                            <m:t>𝑓</m:t>
                          </m:r>
                          <m:d>
                            <m:dPr>
                              <m:ctrlPr>
                                <a:rPr lang="en-US" sz="1800" i="1">
                                  <a:solidFill>
                                    <a:srgbClr val="0070C0"/>
                                  </a:solidFill>
                                </a:rPr>
                              </m:ctrlPr>
                            </m:dPr>
                            <m:e>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00</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01</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02</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03</m:t>
                                  </m:r>
                                </m:sub>
                              </m:sSub>
                              <m:r>
                                <a:rPr lang="en-GB" sz="1800" i="1">
                                  <a:solidFill>
                                    <a:srgbClr val="0070C0"/>
                                  </a:solidFill>
                                </a:rPr>
                                <m:t>,</m:t>
                              </m:r>
                              <m:r>
                                <a:rPr lang="en-GB" sz="1800" i="1">
                                  <a:solidFill>
                                    <a:srgbClr val="0070C0"/>
                                  </a:solidFill>
                                </a:rPr>
                                <m:t>𝑦</m:t>
                              </m:r>
                            </m:e>
                          </m:d>
                          <m:r>
                            <a:rPr lang="en-GB" sz="1800" i="1">
                              <a:solidFill>
                                <a:srgbClr val="0070C0"/>
                              </a:solidFill>
                            </a:rPr>
                            <m:t>, </m:t>
                          </m:r>
                          <m:r>
                            <a:rPr lang="en-GB" sz="1800" i="1">
                              <a:solidFill>
                                <a:srgbClr val="0070C0"/>
                              </a:solidFill>
                            </a:rPr>
                            <m:t>𝑓</m:t>
                          </m:r>
                          <m:d>
                            <m:dPr>
                              <m:ctrlPr>
                                <a:rPr lang="en-US" sz="1800" i="1">
                                  <a:solidFill>
                                    <a:srgbClr val="0070C0"/>
                                  </a:solidFill>
                                </a:rPr>
                              </m:ctrlPr>
                            </m:dPr>
                            <m:e>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10</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11</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12</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13</m:t>
                                  </m:r>
                                </m:sub>
                              </m:sSub>
                              <m:r>
                                <a:rPr lang="en-GB" sz="1800" i="1">
                                  <a:solidFill>
                                    <a:srgbClr val="0070C0"/>
                                  </a:solidFill>
                                </a:rPr>
                                <m:t>,</m:t>
                              </m:r>
                              <m:r>
                                <a:rPr lang="en-GB" sz="1800" i="1">
                                  <a:solidFill>
                                    <a:srgbClr val="0070C0"/>
                                  </a:solidFill>
                                </a:rPr>
                                <m:t>𝑦</m:t>
                              </m:r>
                            </m:e>
                          </m:d>
                          <m:r>
                            <a:rPr lang="en-GB" sz="1800" i="1">
                              <a:solidFill>
                                <a:srgbClr val="0070C0"/>
                              </a:solidFill>
                            </a:rPr>
                            <m:t>,  </m:t>
                          </m:r>
                          <m:r>
                            <a:rPr lang="en-GB" sz="1800" i="1">
                              <a:solidFill>
                                <a:srgbClr val="0070C0"/>
                              </a:solidFill>
                            </a:rPr>
                            <m:t>𝑓</m:t>
                          </m:r>
                          <m:d>
                            <m:dPr>
                              <m:ctrlPr>
                                <a:rPr lang="en-US" sz="1800" i="1">
                                  <a:solidFill>
                                    <a:srgbClr val="0070C0"/>
                                  </a:solidFill>
                                </a:rPr>
                              </m:ctrlPr>
                            </m:dPr>
                            <m:e>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20</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21</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22</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23</m:t>
                                  </m:r>
                                </m:sub>
                              </m:sSub>
                              <m:r>
                                <a:rPr lang="en-GB" sz="1800" i="1">
                                  <a:solidFill>
                                    <a:srgbClr val="0070C0"/>
                                  </a:solidFill>
                                </a:rPr>
                                <m:t>,</m:t>
                              </m:r>
                              <m:r>
                                <a:rPr lang="en-GB" sz="1800" i="1">
                                  <a:solidFill>
                                    <a:srgbClr val="0070C0"/>
                                  </a:solidFill>
                                </a:rPr>
                                <m:t>𝑦</m:t>
                              </m:r>
                            </m:e>
                          </m:d>
                          <m:r>
                            <a:rPr lang="en-GB" sz="1800" i="1">
                              <a:solidFill>
                                <a:srgbClr val="0070C0"/>
                              </a:solidFill>
                            </a:rPr>
                            <m:t>, </m:t>
                          </m:r>
                          <m:r>
                            <a:rPr lang="en-GB" sz="1800" i="1">
                              <a:solidFill>
                                <a:srgbClr val="0070C0"/>
                              </a:solidFill>
                            </a:rPr>
                            <m:t>𝑓</m:t>
                          </m:r>
                          <m:d>
                            <m:dPr>
                              <m:ctrlPr>
                                <a:rPr lang="en-US" sz="1800" i="1">
                                  <a:solidFill>
                                    <a:srgbClr val="0070C0"/>
                                  </a:solidFill>
                                </a:rPr>
                              </m:ctrlPr>
                            </m:dPr>
                            <m:e>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30</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31</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32</m:t>
                                  </m:r>
                                </m:sub>
                              </m:sSub>
                              <m:r>
                                <a:rPr lang="en-GB" sz="1800" i="1">
                                  <a:solidFill>
                                    <a:srgbClr val="0070C0"/>
                                  </a:solidFill>
                                </a:rPr>
                                <m:t>,</m:t>
                              </m:r>
                              <m:sSub>
                                <m:sSubPr>
                                  <m:ctrlPr>
                                    <a:rPr lang="en-US" sz="1800" i="1">
                                      <a:solidFill>
                                        <a:srgbClr val="0070C0"/>
                                      </a:solidFill>
                                    </a:rPr>
                                  </m:ctrlPr>
                                </m:sSubPr>
                                <m:e>
                                  <m:r>
                                    <a:rPr lang="en-GB" sz="1800" i="1">
                                      <a:solidFill>
                                        <a:srgbClr val="0070C0"/>
                                      </a:solidFill>
                                    </a:rPr>
                                    <m:t>𝑝</m:t>
                                  </m:r>
                                </m:e>
                                <m:sub>
                                  <m:r>
                                    <a:rPr lang="en-GB" sz="1800" i="1">
                                      <a:solidFill>
                                        <a:srgbClr val="0070C0"/>
                                      </a:solidFill>
                                    </a:rPr>
                                    <m:t>33</m:t>
                                  </m:r>
                                </m:sub>
                              </m:sSub>
                              <m:r>
                                <a:rPr lang="en-GB" sz="1800" i="1">
                                  <a:solidFill>
                                    <a:srgbClr val="0070C0"/>
                                  </a:solidFill>
                                </a:rPr>
                                <m:t>,</m:t>
                              </m:r>
                              <m:r>
                                <a:rPr lang="en-GB" sz="1800" i="1">
                                  <a:solidFill>
                                    <a:srgbClr val="0070C0"/>
                                  </a:solidFill>
                                </a:rPr>
                                <m:t>𝑦</m:t>
                              </m:r>
                            </m:e>
                          </m:d>
                          <m:r>
                            <a:rPr lang="en-GB" sz="1800" i="1">
                              <a:solidFill>
                                <a:srgbClr val="0070C0"/>
                              </a:solidFill>
                            </a:rPr>
                            <m:t>,</m:t>
                          </m:r>
                          <m:r>
                            <a:rPr lang="en-GB" sz="1800" i="1">
                              <a:solidFill>
                                <a:srgbClr val="0070C0"/>
                              </a:solidFill>
                            </a:rPr>
                            <m:t>𝑥</m:t>
                          </m:r>
                        </m:e>
                      </m:d>
                    </m:oMath>
                  </m:oMathPara>
                </a14:m>
                <a:endParaRPr lang="en-US" sz="1800" dirty="0"/>
              </a:p>
              <a:p>
                <a:r>
                  <a:rPr lang="en-GB" sz="1800" dirty="0"/>
                  <a:t> </a:t>
                </a:r>
                <a:endParaRPr lang="en-US" sz="1800" dirty="0"/>
              </a:p>
              <a:p>
                <a:r>
                  <a:rPr lang="en-GB" sz="1800" dirty="0"/>
                  <a:t>Where </a:t>
                </a:r>
                <a:r>
                  <a:rPr lang="en-GB" sz="1800" dirty="0" err="1"/>
                  <a:t>p</a:t>
                </a:r>
                <a:r>
                  <a:rPr lang="en-GB" sz="1800" baseline="-25000" dirty="0" err="1"/>
                  <a:t>ij</a:t>
                </a:r>
                <a:r>
                  <a:rPr lang="en-GB" sz="1800" baseline="-25000" dirty="0"/>
                  <a:t> </a:t>
                </a:r>
                <a:r>
                  <a:rPr lang="en-GB" sz="1800" dirty="0"/>
                  <a:t>are the 16 pixels surrounding the interpolation area, where </a:t>
                </a:r>
                <a:r>
                  <a:rPr lang="en-GB" sz="1800" dirty="0" err="1"/>
                  <a:t>i</a:t>
                </a:r>
                <a:r>
                  <a:rPr lang="en-GB" sz="1800" dirty="0"/>
                  <a:t> and j range from 0 to 3 and </a:t>
                </a:r>
                <a:r>
                  <a:rPr lang="en-GB" sz="1800" dirty="0" err="1"/>
                  <a:t>p</a:t>
                </a:r>
                <a:r>
                  <a:rPr lang="en-GB" sz="1800" baseline="-25000" dirty="0" err="1"/>
                  <a:t>ij</a:t>
                </a:r>
                <a:r>
                  <a:rPr lang="en-GB" sz="1800" dirty="0"/>
                  <a:t> located at (i-1, j-1). Thus, we first interpolate the four columns and then interpolate the results in the horizontal direction</a:t>
                </a:r>
                <a:r>
                  <a:rPr lang="en-GB" sz="1800" dirty="0" smtClean="0"/>
                  <a:t>.</a:t>
                </a:r>
                <a:r>
                  <a:rPr lang="en-GB" sz="1800" dirty="0" smtClean="0"/>
                  <a:t> g(</a:t>
                </a:r>
                <a:r>
                  <a:rPr lang="en-GB" sz="1800" dirty="0" err="1" smtClean="0"/>
                  <a:t>x</a:t>
                </a:r>
                <a:r>
                  <a:rPr lang="en-GB" sz="1800" dirty="0" err="1" smtClean="0"/>
                  <a:t>,y</a:t>
                </a:r>
                <a:r>
                  <a:rPr lang="en-GB" sz="1800" dirty="0" smtClean="0"/>
                  <a:t>) is the resulting image.</a:t>
                </a:r>
                <a:endParaRPr lang="en-US" sz="1800" dirty="0" smtClean="0"/>
              </a:p>
              <a:p>
                <a:endParaRPr lang="en-US" sz="1800" dirty="0"/>
              </a:p>
            </p:txBody>
          </p:sp>
        </mc:Choice>
        <mc:Fallback>
          <p:sp>
            <p:nvSpPr>
              <p:cNvPr id="3077" name="Text Box 5"/>
              <p:cNvSpPr txBox="1">
                <a:spLocks noRot="1" noChangeAspect="1" noMove="1" noResize="1" noEditPoints="1" noAdjustHandles="1" noChangeArrowheads="1" noChangeShapeType="1" noTextEdit="1"/>
              </p:cNvSpPr>
              <p:nvPr/>
            </p:nvSpPr>
            <p:spPr bwMode="auto">
              <a:xfrm>
                <a:off x="228600" y="914400"/>
                <a:ext cx="8686800" cy="5893858"/>
              </a:xfrm>
              <a:prstGeom prst="rect">
                <a:avLst/>
              </a:prstGeom>
              <a:blipFill>
                <a:blip r:embed="rId3"/>
                <a:stretch>
                  <a:fillRect l="-632" t="-517" r="-211"/>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spTree>
    <p:extLst>
      <p:ext uri="{BB962C8B-B14F-4D97-AF65-F5344CB8AC3E}">
        <p14:creationId xmlns:p14="http://schemas.microsoft.com/office/powerpoint/2010/main" val="2621720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pic>
        <p:nvPicPr>
          <p:cNvPr id="5" name="Picture 4"/>
          <p:cNvPicPr>
            <a:picLocks noChangeAspect="1"/>
          </p:cNvPicPr>
          <p:nvPr/>
        </p:nvPicPr>
        <p:blipFill>
          <a:blip r:embed="rId3"/>
          <a:stretch>
            <a:fillRect/>
          </a:stretch>
        </p:blipFill>
        <p:spPr>
          <a:xfrm>
            <a:off x="2438400" y="2743200"/>
            <a:ext cx="1557338" cy="1557338"/>
          </a:xfrm>
          <a:prstGeom prst="rect">
            <a:avLst/>
          </a:prstGeom>
        </p:spPr>
      </p:pic>
      <p:cxnSp>
        <p:nvCxnSpPr>
          <p:cNvPr id="32" name="Straight Arrow Connector 31"/>
          <p:cNvCxnSpPr/>
          <p:nvPr/>
        </p:nvCxnSpPr>
        <p:spPr>
          <a:xfrm>
            <a:off x="4224338" y="3521869"/>
            <a:ext cx="762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Text Box 5"/>
          <p:cNvSpPr txBox="1">
            <a:spLocks noChangeArrowheads="1"/>
          </p:cNvSpPr>
          <p:nvPr/>
        </p:nvSpPr>
        <p:spPr bwMode="auto">
          <a:xfrm>
            <a:off x="228600" y="914400"/>
            <a:ext cx="86868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57200">
              <a:defRPr sz="2400">
                <a:solidFill>
                  <a:schemeClr val="tx1"/>
                </a:solidFill>
                <a:latin typeface="Times New Roman" panose="02020603050405020304" pitchFamily="18" charset="0"/>
              </a:defRPr>
            </a:lvl1pPr>
            <a:lvl2pPr marL="742950" indent="-285750" defTabSz="457200">
              <a:defRPr sz="2400">
                <a:solidFill>
                  <a:schemeClr val="tx1"/>
                </a:solidFill>
                <a:latin typeface="Times New Roman" panose="02020603050405020304" pitchFamily="18" charset="0"/>
              </a:defRPr>
            </a:lvl2pPr>
            <a:lvl3pPr marL="1143000" indent="-228600" defTabSz="457200">
              <a:defRPr sz="2400">
                <a:solidFill>
                  <a:schemeClr val="tx1"/>
                </a:solidFill>
                <a:latin typeface="Times New Roman" panose="02020603050405020304" pitchFamily="18" charset="0"/>
              </a:defRPr>
            </a:lvl3pPr>
            <a:lvl4pPr marL="1600200" indent="-228600" defTabSz="457200">
              <a:defRPr sz="2400">
                <a:solidFill>
                  <a:schemeClr val="tx1"/>
                </a:solidFill>
                <a:latin typeface="Times New Roman" panose="02020603050405020304" pitchFamily="18" charset="0"/>
              </a:defRPr>
            </a:lvl4pPr>
            <a:lvl5pPr marL="2057400" indent="-228600" defTabSz="457200">
              <a:defRPr sz="2400">
                <a:solidFill>
                  <a:schemeClr val="tx1"/>
                </a:solidFill>
                <a:latin typeface="Times New Roman" panose="02020603050405020304" pitchFamily="18" charset="0"/>
              </a:defRPr>
            </a:lvl5pPr>
            <a:lvl6pPr marL="2514600" indent="-228600" defTabSz="4572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4572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4572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457200" eaLnBrk="0" fontAlgn="base" hangingPunct="0">
              <a:spcBef>
                <a:spcPct val="0"/>
              </a:spcBef>
              <a:spcAft>
                <a:spcPct val="0"/>
              </a:spcAft>
              <a:defRPr sz="2400">
                <a:solidFill>
                  <a:schemeClr val="tx1"/>
                </a:solidFill>
                <a:latin typeface="Times New Roman" panose="02020603050405020304" pitchFamily="18" charset="0"/>
              </a:defRPr>
            </a:lvl9pPr>
          </a:lstStyle>
          <a:p>
            <a:r>
              <a:rPr lang="en-GB" sz="1800" u="sng" dirty="0" err="1" smtClean="0"/>
              <a:t>Bicubic</a:t>
            </a:r>
            <a:r>
              <a:rPr lang="en-GB" sz="1800" dirty="0"/>
              <a:t> </a:t>
            </a:r>
            <a:r>
              <a:rPr lang="en-GB" sz="1800" dirty="0" smtClean="0"/>
              <a:t>interpolation</a:t>
            </a:r>
            <a:endParaRPr lang="en-US" sz="1800" dirty="0"/>
          </a:p>
        </p:txBody>
      </p:sp>
      <p:pic>
        <p:nvPicPr>
          <p:cNvPr id="2" name="Picture 1"/>
          <p:cNvPicPr>
            <a:picLocks noChangeAspect="1"/>
          </p:cNvPicPr>
          <p:nvPr/>
        </p:nvPicPr>
        <p:blipFill>
          <a:blip r:embed="rId4"/>
          <a:stretch>
            <a:fillRect/>
          </a:stretch>
        </p:blipFill>
        <p:spPr>
          <a:xfrm>
            <a:off x="5181600" y="2743200"/>
            <a:ext cx="1524893" cy="1557338"/>
          </a:xfrm>
          <a:prstGeom prst="rect">
            <a:avLst/>
          </a:prstGeom>
        </p:spPr>
      </p:pic>
    </p:spTree>
    <p:extLst>
      <p:ext uri="{BB962C8B-B14F-4D97-AF65-F5344CB8AC3E}">
        <p14:creationId xmlns:p14="http://schemas.microsoft.com/office/powerpoint/2010/main" val="215251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7" name="Text Box 5"/>
          <p:cNvSpPr txBox="1">
            <a:spLocks noChangeArrowheads="1"/>
          </p:cNvSpPr>
          <p:nvPr/>
        </p:nvSpPr>
        <p:spPr bwMode="auto">
          <a:xfrm>
            <a:off x="228600" y="914400"/>
            <a:ext cx="8686800" cy="2585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57200">
              <a:defRPr sz="2400">
                <a:solidFill>
                  <a:schemeClr val="tx1"/>
                </a:solidFill>
                <a:latin typeface="Times New Roman" panose="02020603050405020304" pitchFamily="18" charset="0"/>
              </a:defRPr>
            </a:lvl1pPr>
            <a:lvl2pPr marL="742950" indent="-285750" defTabSz="457200">
              <a:defRPr sz="2400">
                <a:solidFill>
                  <a:schemeClr val="tx1"/>
                </a:solidFill>
                <a:latin typeface="Times New Roman" panose="02020603050405020304" pitchFamily="18" charset="0"/>
              </a:defRPr>
            </a:lvl2pPr>
            <a:lvl3pPr marL="1143000" indent="-228600" defTabSz="457200">
              <a:defRPr sz="2400">
                <a:solidFill>
                  <a:schemeClr val="tx1"/>
                </a:solidFill>
                <a:latin typeface="Times New Roman" panose="02020603050405020304" pitchFamily="18" charset="0"/>
              </a:defRPr>
            </a:lvl3pPr>
            <a:lvl4pPr marL="1600200" indent="-228600" defTabSz="457200">
              <a:defRPr sz="2400">
                <a:solidFill>
                  <a:schemeClr val="tx1"/>
                </a:solidFill>
                <a:latin typeface="Times New Roman" panose="02020603050405020304" pitchFamily="18" charset="0"/>
              </a:defRPr>
            </a:lvl4pPr>
            <a:lvl5pPr marL="2057400" indent="-228600" defTabSz="457200">
              <a:defRPr sz="2400">
                <a:solidFill>
                  <a:schemeClr val="tx1"/>
                </a:solidFill>
                <a:latin typeface="Times New Roman" panose="02020603050405020304" pitchFamily="18" charset="0"/>
              </a:defRPr>
            </a:lvl5pPr>
            <a:lvl6pPr marL="2514600" indent="-228600" defTabSz="4572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4572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4572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457200" eaLnBrk="0" fontAlgn="base" hangingPunct="0">
              <a:spcBef>
                <a:spcPct val="0"/>
              </a:spcBef>
              <a:spcAft>
                <a:spcPct val="0"/>
              </a:spcAft>
              <a:defRPr sz="2400">
                <a:solidFill>
                  <a:schemeClr val="tx1"/>
                </a:solidFill>
                <a:latin typeface="Times New Roman" panose="02020603050405020304" pitchFamily="18" charset="0"/>
              </a:defRPr>
            </a:lvl9pPr>
          </a:lstStyle>
          <a:p>
            <a:r>
              <a:rPr lang="en-GB" sz="1800" u="sng" dirty="0" smtClean="0"/>
              <a:t>Directional </a:t>
            </a:r>
            <a:r>
              <a:rPr lang="en-GB" sz="1800" u="sng" dirty="0"/>
              <a:t>Cubic Convolution Interpolation </a:t>
            </a:r>
            <a:r>
              <a:rPr lang="en-GB" sz="1800" dirty="0"/>
              <a:t>(DCCI) </a:t>
            </a:r>
            <a:r>
              <a:rPr lang="en-GB" sz="1800" dirty="0" smtClean="0"/>
              <a:t>adopts </a:t>
            </a:r>
            <a:r>
              <a:rPr lang="en-GB" sz="1800" dirty="0"/>
              <a:t>to varying edge structures in an image. DCCI first tries to detect edge direction. As certain image textures can make detection of edge directions difficult, </a:t>
            </a:r>
            <a:r>
              <a:rPr lang="en-GB" sz="1800" dirty="0" smtClean="0"/>
              <a:t>the </a:t>
            </a:r>
            <a:r>
              <a:rPr lang="en-GB" sz="1800" dirty="0"/>
              <a:t>approach employs an estimation method for finding a strong edge for missing pixels which guides the interpolation for that missing pixel. For strong edges, image pixels in non-horizontal and non-vertical edges are smoothened by interpolating the missing pixels. For weak edges in complex regions, </a:t>
            </a:r>
            <a:r>
              <a:rPr lang="en-GB" sz="1800" dirty="0" smtClean="0"/>
              <a:t>it uses </a:t>
            </a:r>
            <a:r>
              <a:rPr lang="en-GB" sz="1800" dirty="0"/>
              <a:t>a unique interpolation scheme in that two orthogonal directional cubic convolution interpolation results are fused to interpolate the missing pixel.</a:t>
            </a:r>
            <a:endParaRPr lang="en-US" sz="1800" dirty="0"/>
          </a:p>
          <a:p>
            <a:endParaRPr lang="en-US" sz="1800" dirty="0"/>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pic>
        <p:nvPicPr>
          <p:cNvPr id="7" name="Picture 6"/>
          <p:cNvPicPr>
            <a:picLocks noChangeAspect="1"/>
          </p:cNvPicPr>
          <p:nvPr/>
        </p:nvPicPr>
        <p:blipFill>
          <a:blip r:embed="rId3"/>
          <a:stretch>
            <a:fillRect/>
          </a:stretch>
        </p:blipFill>
        <p:spPr>
          <a:xfrm>
            <a:off x="2438400" y="4191000"/>
            <a:ext cx="1557338" cy="1557338"/>
          </a:xfrm>
          <a:prstGeom prst="rect">
            <a:avLst/>
          </a:prstGeom>
        </p:spPr>
      </p:pic>
      <p:cxnSp>
        <p:nvCxnSpPr>
          <p:cNvPr id="8" name="Straight Arrow Connector 7"/>
          <p:cNvCxnSpPr/>
          <p:nvPr/>
        </p:nvCxnSpPr>
        <p:spPr>
          <a:xfrm>
            <a:off x="4224338" y="4969669"/>
            <a:ext cx="762000"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p:nvPicPr>
        <p:blipFill>
          <a:blip r:embed="rId4"/>
          <a:stretch>
            <a:fillRect/>
          </a:stretch>
        </p:blipFill>
        <p:spPr>
          <a:xfrm>
            <a:off x="5251258" y="4200970"/>
            <a:ext cx="1577563" cy="1557338"/>
          </a:xfrm>
          <a:prstGeom prst="rect">
            <a:avLst/>
          </a:prstGeom>
        </p:spPr>
      </p:pic>
    </p:spTree>
    <p:extLst>
      <p:ext uri="{BB962C8B-B14F-4D97-AF65-F5344CB8AC3E}">
        <p14:creationId xmlns:p14="http://schemas.microsoft.com/office/powerpoint/2010/main" val="242464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pic>
        <p:nvPicPr>
          <p:cNvPr id="10" name="Picture 9"/>
          <p:cNvPicPr>
            <a:picLocks noChangeAspect="1"/>
          </p:cNvPicPr>
          <p:nvPr/>
        </p:nvPicPr>
        <p:blipFill>
          <a:blip r:embed="rId3"/>
          <a:stretch>
            <a:fillRect/>
          </a:stretch>
        </p:blipFill>
        <p:spPr>
          <a:xfrm>
            <a:off x="625267" y="2875943"/>
            <a:ext cx="1557338" cy="1557338"/>
          </a:xfrm>
          <a:prstGeom prst="rect">
            <a:avLst/>
          </a:prstGeom>
        </p:spPr>
      </p:pic>
      <p:pic>
        <p:nvPicPr>
          <p:cNvPr id="11" name="Picture 10"/>
          <p:cNvPicPr>
            <a:picLocks noChangeAspect="1"/>
          </p:cNvPicPr>
          <p:nvPr/>
        </p:nvPicPr>
        <p:blipFill>
          <a:blip r:embed="rId4"/>
          <a:stretch>
            <a:fillRect/>
          </a:stretch>
        </p:blipFill>
        <p:spPr>
          <a:xfrm>
            <a:off x="2197560" y="2884489"/>
            <a:ext cx="1545431" cy="1545431"/>
          </a:xfrm>
          <a:prstGeom prst="rect">
            <a:avLst/>
          </a:prstGeom>
        </p:spPr>
      </p:pic>
      <p:pic>
        <p:nvPicPr>
          <p:cNvPr id="15" name="Picture 14"/>
          <p:cNvPicPr>
            <a:picLocks noChangeAspect="1"/>
          </p:cNvPicPr>
          <p:nvPr/>
        </p:nvPicPr>
        <p:blipFill>
          <a:blip r:embed="rId5"/>
          <a:stretch>
            <a:fillRect/>
          </a:stretch>
        </p:blipFill>
        <p:spPr>
          <a:xfrm>
            <a:off x="3751414" y="2885278"/>
            <a:ext cx="1552675" cy="1552675"/>
          </a:xfrm>
          <a:prstGeom prst="rect">
            <a:avLst/>
          </a:prstGeom>
        </p:spPr>
      </p:pic>
      <p:pic>
        <p:nvPicPr>
          <p:cNvPr id="19" name="Picture 18"/>
          <p:cNvPicPr>
            <a:picLocks noChangeAspect="1"/>
          </p:cNvPicPr>
          <p:nvPr/>
        </p:nvPicPr>
        <p:blipFill>
          <a:blip r:embed="rId6"/>
          <a:stretch>
            <a:fillRect/>
          </a:stretch>
        </p:blipFill>
        <p:spPr>
          <a:xfrm>
            <a:off x="5334000" y="2872582"/>
            <a:ext cx="1524893" cy="1557338"/>
          </a:xfrm>
          <a:prstGeom prst="rect">
            <a:avLst/>
          </a:prstGeom>
        </p:spPr>
      </p:pic>
      <p:sp>
        <p:nvSpPr>
          <p:cNvPr id="20" name="Text Box 5"/>
          <p:cNvSpPr txBox="1">
            <a:spLocks noChangeArrowheads="1"/>
          </p:cNvSpPr>
          <p:nvPr/>
        </p:nvSpPr>
        <p:spPr bwMode="auto">
          <a:xfrm>
            <a:off x="914400" y="4441314"/>
            <a:ext cx="76962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457200">
              <a:defRPr sz="2400">
                <a:solidFill>
                  <a:schemeClr val="tx1"/>
                </a:solidFill>
                <a:latin typeface="Times New Roman" panose="02020603050405020304" pitchFamily="18" charset="0"/>
              </a:defRPr>
            </a:lvl1pPr>
            <a:lvl2pPr marL="742950" indent="-285750" defTabSz="457200">
              <a:defRPr sz="2400">
                <a:solidFill>
                  <a:schemeClr val="tx1"/>
                </a:solidFill>
                <a:latin typeface="Times New Roman" panose="02020603050405020304" pitchFamily="18" charset="0"/>
              </a:defRPr>
            </a:lvl2pPr>
            <a:lvl3pPr marL="1143000" indent="-228600" defTabSz="457200">
              <a:defRPr sz="2400">
                <a:solidFill>
                  <a:schemeClr val="tx1"/>
                </a:solidFill>
                <a:latin typeface="Times New Roman" panose="02020603050405020304" pitchFamily="18" charset="0"/>
              </a:defRPr>
            </a:lvl3pPr>
            <a:lvl4pPr marL="1600200" indent="-228600" defTabSz="457200">
              <a:defRPr sz="2400">
                <a:solidFill>
                  <a:schemeClr val="tx1"/>
                </a:solidFill>
                <a:latin typeface="Times New Roman" panose="02020603050405020304" pitchFamily="18" charset="0"/>
              </a:defRPr>
            </a:lvl4pPr>
            <a:lvl5pPr marL="2057400" indent="-228600" defTabSz="457200">
              <a:defRPr sz="2400">
                <a:solidFill>
                  <a:schemeClr val="tx1"/>
                </a:solidFill>
                <a:latin typeface="Times New Roman" panose="02020603050405020304" pitchFamily="18" charset="0"/>
              </a:defRPr>
            </a:lvl5pPr>
            <a:lvl6pPr marL="2514600" indent="-228600" defTabSz="4572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4572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4572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457200" eaLnBrk="0" fontAlgn="base" hangingPunct="0">
              <a:spcBef>
                <a:spcPct val="0"/>
              </a:spcBef>
              <a:spcAft>
                <a:spcPct val="0"/>
              </a:spcAft>
              <a:defRPr sz="2400">
                <a:solidFill>
                  <a:schemeClr val="tx1"/>
                </a:solidFill>
                <a:latin typeface="Times New Roman" panose="02020603050405020304" pitchFamily="18" charset="0"/>
              </a:defRPr>
            </a:lvl9pPr>
          </a:lstStyle>
          <a:p>
            <a:r>
              <a:rPr lang="en-GB" sz="1800" dirty="0" smtClean="0"/>
              <a:t>Original               ZOH                 Bilinear               </a:t>
            </a:r>
            <a:r>
              <a:rPr lang="en-GB" sz="1800" dirty="0" err="1" smtClean="0"/>
              <a:t>Bicubic</a:t>
            </a:r>
            <a:r>
              <a:rPr lang="en-GB" sz="1800" dirty="0" smtClean="0"/>
              <a:t>                   DCCI            </a:t>
            </a:r>
            <a:endParaRPr lang="en-US" sz="1800" dirty="0"/>
          </a:p>
        </p:txBody>
      </p:sp>
      <p:pic>
        <p:nvPicPr>
          <p:cNvPr id="21" name="Picture 20"/>
          <p:cNvPicPr>
            <a:picLocks noChangeAspect="1"/>
          </p:cNvPicPr>
          <p:nvPr/>
        </p:nvPicPr>
        <p:blipFill>
          <a:blip r:embed="rId7"/>
          <a:stretch>
            <a:fillRect/>
          </a:stretch>
        </p:blipFill>
        <p:spPr>
          <a:xfrm>
            <a:off x="6888804" y="2883976"/>
            <a:ext cx="1577562" cy="1557337"/>
          </a:xfrm>
          <a:prstGeom prst="rect">
            <a:avLst/>
          </a:prstGeom>
        </p:spPr>
      </p:pic>
    </p:spTree>
    <p:extLst>
      <p:ext uri="{BB962C8B-B14F-4D97-AF65-F5344CB8AC3E}">
        <p14:creationId xmlns:p14="http://schemas.microsoft.com/office/powerpoint/2010/main" val="695517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idx="4294967295"/>
          </p:nvPr>
        </p:nvSpPr>
        <p:spPr>
          <a:xfrm>
            <a:off x="609600" y="1143000"/>
            <a:ext cx="7772400" cy="1143000"/>
          </a:xfrm>
        </p:spPr>
        <p:txBody>
          <a:bodyPr/>
          <a:lstStyle/>
          <a:p>
            <a:pPr eaLnBrk="1" hangingPunct="1"/>
            <a:r>
              <a:rPr lang="en-US" altLang="en-US" dirty="0" smtClean="0"/>
              <a:t>Super </a:t>
            </a:r>
            <a:r>
              <a:rPr lang="en-US" altLang="en-US" dirty="0" smtClean="0"/>
              <a:t>Resolution</a:t>
            </a:r>
            <a:br>
              <a:rPr lang="en-US" altLang="en-US" dirty="0" smtClean="0"/>
            </a:br>
            <a:r>
              <a:rPr lang="en-US" altLang="en-US" dirty="0"/>
              <a:t/>
            </a:r>
            <a:br>
              <a:rPr lang="en-US" altLang="en-US" dirty="0"/>
            </a:br>
            <a:r>
              <a:rPr lang="en-US" altLang="en-US" dirty="0" smtClean="0"/>
              <a:t>(single-frame)</a:t>
            </a:r>
            <a:endParaRPr lang="en-US" altLang="en-US" dirty="0" smtClean="0"/>
          </a:p>
        </p:txBody>
      </p:sp>
    </p:spTree>
    <p:extLst>
      <p:ext uri="{BB962C8B-B14F-4D97-AF65-F5344CB8AC3E}">
        <p14:creationId xmlns:p14="http://schemas.microsoft.com/office/powerpoint/2010/main" val="1840717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Denim"/>
          <p:cNvSpPr>
            <a:spLocks noChangeArrowheads="1"/>
          </p:cNvSpPr>
          <p:nvPr/>
        </p:nvSpPr>
        <p:spPr bwMode="auto">
          <a:xfrm>
            <a:off x="0" y="0"/>
            <a:ext cx="9144000" cy="6858000"/>
          </a:xfrm>
          <a:prstGeom prst="rect">
            <a:avLst/>
          </a:prstGeom>
          <a:blipFill dpi="0" rotWithShape="0">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en-US" altLang="en-US"/>
          </a:p>
        </p:txBody>
      </p:sp>
      <p:sp>
        <p:nvSpPr>
          <p:cNvPr id="3075" name="Rectangle 3"/>
          <p:cNvSpPr>
            <a:spLocks noChangeArrowheads="1"/>
          </p:cNvSpPr>
          <p:nvPr/>
        </p:nvSpPr>
        <p:spPr bwMode="auto">
          <a:xfrm>
            <a:off x="152400" y="228600"/>
            <a:ext cx="8839200" cy="6477000"/>
          </a:xfrm>
          <a:prstGeom prst="rect">
            <a:avLst/>
          </a:prstGeom>
          <a:solidFill>
            <a:schemeClr val="bg1"/>
          </a:solidFill>
          <a:ln w="76200" cmpd="tri">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a:p>
        </p:txBody>
      </p:sp>
      <p:sp>
        <p:nvSpPr>
          <p:cNvPr id="3076" name="Line 4"/>
          <p:cNvSpPr>
            <a:spLocks noChangeShapeType="1"/>
          </p:cNvSpPr>
          <p:nvPr/>
        </p:nvSpPr>
        <p:spPr bwMode="auto">
          <a:xfrm>
            <a:off x="152400" y="762000"/>
            <a:ext cx="899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8" name="Text Box 6"/>
          <p:cNvSpPr txBox="1">
            <a:spLocks noChangeArrowheads="1"/>
          </p:cNvSpPr>
          <p:nvPr/>
        </p:nvSpPr>
        <p:spPr bwMode="auto">
          <a:xfrm>
            <a:off x="3505200" y="228600"/>
            <a:ext cx="22907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t>Super Resolution</a:t>
            </a:r>
          </a:p>
        </p:txBody>
      </p:sp>
      <p:sp>
        <p:nvSpPr>
          <p:cNvPr id="18" name="Rectangle 21"/>
          <p:cNvSpPr>
            <a:spLocks noChangeArrowheads="1"/>
          </p:cNvSpPr>
          <p:nvPr/>
        </p:nvSpPr>
        <p:spPr bwMode="auto">
          <a:xfrm>
            <a:off x="290146" y="915824"/>
            <a:ext cx="8563708"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57188">
              <a:defRPr sz="2400">
                <a:solidFill>
                  <a:schemeClr val="tx1"/>
                </a:solidFill>
                <a:latin typeface="Times New Roman" panose="02020603050405020304" pitchFamily="18" charset="0"/>
              </a:defRPr>
            </a:lvl1pPr>
            <a:lvl2pPr>
              <a:defRPr sz="2400">
                <a:solidFill>
                  <a:schemeClr val="tx1"/>
                </a:solidFill>
                <a:latin typeface="Times New Roman" panose="02020603050405020304" pitchFamily="18" charset="0"/>
              </a:defRPr>
            </a:lvl2pPr>
            <a:lvl3pPr>
              <a:defRPr sz="2400">
                <a:solidFill>
                  <a:schemeClr val="tx1"/>
                </a:solidFill>
                <a:latin typeface="Times New Roman" panose="02020603050405020304" pitchFamily="18" charset="0"/>
              </a:defRPr>
            </a:lvl3pPr>
            <a:lvl4pPr>
              <a:defRPr sz="2400">
                <a:solidFill>
                  <a:schemeClr val="tx1"/>
                </a:solidFill>
                <a:latin typeface="Times New Roman" panose="02020603050405020304" pitchFamily="18" charset="0"/>
              </a:defRPr>
            </a:lvl4pPr>
            <a:lvl5pPr>
              <a:defRPr sz="2400">
                <a:solidFill>
                  <a:schemeClr val="tx1"/>
                </a:solidFill>
                <a:latin typeface="Times New Roman" panose="02020603050405020304" pitchFamily="18" charset="0"/>
              </a:defRPr>
            </a:lvl5pPr>
            <a:lvl6pPr eaLnBrk="0" fontAlgn="base" hangingPunct="0">
              <a:spcBef>
                <a:spcPct val="0"/>
              </a:spcBef>
              <a:spcAft>
                <a:spcPct val="0"/>
              </a:spcAft>
              <a:defRPr sz="2400">
                <a:solidFill>
                  <a:schemeClr val="tx1"/>
                </a:solidFill>
                <a:latin typeface="Times New Roman" panose="02020603050405020304" pitchFamily="18" charset="0"/>
              </a:defRPr>
            </a:lvl6pPr>
            <a:lvl7pPr eaLnBrk="0" fontAlgn="base" hangingPunct="0">
              <a:spcBef>
                <a:spcPct val="0"/>
              </a:spcBef>
              <a:spcAft>
                <a:spcPct val="0"/>
              </a:spcAft>
              <a:defRPr sz="2400">
                <a:solidFill>
                  <a:schemeClr val="tx1"/>
                </a:solidFill>
                <a:latin typeface="Times New Roman" panose="02020603050405020304" pitchFamily="18" charset="0"/>
              </a:defRPr>
            </a:lvl7pPr>
            <a:lvl8pPr eaLnBrk="0" fontAlgn="base" hangingPunct="0">
              <a:spcBef>
                <a:spcPct val="0"/>
              </a:spcBef>
              <a:spcAft>
                <a:spcPct val="0"/>
              </a:spcAft>
              <a:defRPr sz="2400">
                <a:solidFill>
                  <a:schemeClr val="tx1"/>
                </a:solidFill>
                <a:latin typeface="Times New Roman" panose="02020603050405020304" pitchFamily="18" charset="0"/>
              </a:defRPr>
            </a:lvl8pPr>
            <a:lvl9pPr eaLnBrk="0" fontAlgn="base" hangingPunct="0">
              <a:spcBef>
                <a:spcPct val="0"/>
              </a:spcBef>
              <a:spcAft>
                <a:spcPct val="0"/>
              </a:spcAft>
              <a:defRPr sz="2400">
                <a:solidFill>
                  <a:schemeClr val="tx1"/>
                </a:solidFill>
                <a:latin typeface="Times New Roman" panose="02020603050405020304" pitchFamily="18" charset="0"/>
              </a:defRPr>
            </a:lvl9pPr>
          </a:lstStyle>
          <a:p>
            <a:pPr marR="0" lvl="0" indent="0" defTabSz="914400" rtl="0" eaLnBrk="0" fontAlgn="base" latinLnBrk="0" hangingPunct="0">
              <a:lnSpc>
                <a:spcPct val="100000"/>
              </a:lnSpc>
              <a:spcBef>
                <a:spcPct val="0"/>
              </a:spcBef>
              <a:spcAft>
                <a:spcPct val="0"/>
              </a:spcAft>
              <a:buClrTx/>
              <a:buSzTx/>
              <a:tabLst/>
            </a:pPr>
            <a:r>
              <a:rPr kumimoji="0" lang="en-GB" altLang="zh-CN" sz="1800" i="0" u="sng" strike="noStrike" cap="none" normalizeH="0" baseline="0" dirty="0" smtClean="0">
                <a:ln>
                  <a:noFill/>
                </a:ln>
                <a:solidFill>
                  <a:schemeClr val="tx1"/>
                </a:solidFill>
                <a:effectLst/>
                <a:latin typeface="+mn-lt"/>
                <a:ea typeface="SimSun" panose="02010600030101010101" pitchFamily="2" charset="-122"/>
                <a:cs typeface="Arial" panose="020B0604020202020204" pitchFamily="34" charset="0"/>
              </a:rPr>
              <a:t>Image Zoom Using Corner Matching</a:t>
            </a:r>
            <a:r>
              <a:rPr lang="en-US" altLang="zh-CN" sz="1800" u="sng" dirty="0">
                <a:latin typeface="+mn-lt"/>
              </a:rPr>
              <a:t> </a:t>
            </a:r>
            <a:r>
              <a:rPr lang="en-US" altLang="zh-CN" sz="1800" dirty="0" smtClean="0">
                <a:latin typeface="+mn-lt"/>
              </a:rPr>
              <a:t>(</a:t>
            </a:r>
            <a:r>
              <a:rPr kumimoji="0" lang="en-GB" altLang="zh-CN" sz="1800" b="0" i="0" u="none" strike="noStrike" cap="none" normalizeH="0" baseline="0" dirty="0" smtClean="0">
                <a:ln>
                  <a:noFill/>
                </a:ln>
                <a:solidFill>
                  <a:schemeClr val="tx1"/>
                </a:solidFill>
                <a:effectLst/>
                <a:latin typeface="+mn-lt"/>
                <a:ea typeface="SimSun" panose="02010600030101010101" pitchFamily="2" charset="-122"/>
              </a:rPr>
              <a:t>MRMA), decides how to </a:t>
            </a:r>
            <a:r>
              <a:rPr kumimoji="0" lang="en-GB" altLang="zh-CN" sz="1800" b="0" i="0" u="none" strike="noStrike" cap="none" normalizeH="0" baseline="0" dirty="0" err="1" smtClean="0">
                <a:ln>
                  <a:noFill/>
                </a:ln>
                <a:solidFill>
                  <a:schemeClr val="tx1"/>
                </a:solidFill>
                <a:effectLst/>
                <a:latin typeface="+mn-lt"/>
                <a:ea typeface="SimSun" panose="02010600030101010101" pitchFamily="2" charset="-122"/>
              </a:rPr>
              <a:t>color</a:t>
            </a:r>
            <a:r>
              <a:rPr kumimoji="0" lang="en-GB" altLang="zh-CN" sz="1800" b="0" i="0" u="none" strike="noStrike" cap="none" normalizeH="0" baseline="0" dirty="0" smtClean="0">
                <a:ln>
                  <a:noFill/>
                </a:ln>
                <a:solidFill>
                  <a:schemeClr val="tx1"/>
                </a:solidFill>
                <a:effectLst/>
                <a:latin typeface="+mn-lt"/>
                <a:ea typeface="SimSun" panose="02010600030101010101" pitchFamily="2" charset="-122"/>
              </a:rPr>
              <a:t> the </a:t>
            </a:r>
            <a:r>
              <a:rPr kumimoji="0" lang="en-GB" altLang="zh-CN" sz="1800" b="0" i="0" u="none" strike="noStrike" cap="none" normalizeH="0" baseline="0" dirty="0" err="1" smtClean="0">
                <a:ln>
                  <a:noFill/>
                </a:ln>
                <a:solidFill>
                  <a:schemeClr val="tx1"/>
                </a:solidFill>
                <a:effectLst/>
                <a:latin typeface="+mn-lt"/>
                <a:ea typeface="SimSun" panose="02010600030101010101" pitchFamily="2" charset="-122"/>
              </a:rPr>
              <a:t>center</a:t>
            </a:r>
            <a:r>
              <a:rPr kumimoji="0" lang="en-GB" altLang="zh-CN" sz="1800" b="0" i="0" u="none" strike="noStrike" cap="none" normalizeH="0" baseline="0" dirty="0" smtClean="0">
                <a:ln>
                  <a:noFill/>
                </a:ln>
                <a:solidFill>
                  <a:schemeClr val="tx1"/>
                </a:solidFill>
                <a:effectLst/>
                <a:latin typeface="+mn-lt"/>
                <a:ea typeface="SimSun" panose="02010600030101010101" pitchFamily="2" charset="-122"/>
              </a:rPr>
              <a:t> pixel on 3x3 overlapping blocks of pixels. We look for an ‘L’ shaped pattern that suggests the </a:t>
            </a:r>
            <a:r>
              <a:rPr kumimoji="0" lang="en-GB" altLang="zh-CN" sz="1800" b="0" i="0" u="none" strike="noStrike" cap="none" normalizeH="0" baseline="0" dirty="0" err="1" smtClean="0">
                <a:ln>
                  <a:noFill/>
                </a:ln>
                <a:solidFill>
                  <a:schemeClr val="tx1"/>
                </a:solidFill>
                <a:effectLst/>
                <a:latin typeface="+mn-lt"/>
                <a:ea typeface="SimSun" panose="02010600030101010101" pitchFamily="2" charset="-122"/>
              </a:rPr>
              <a:t>center</a:t>
            </a:r>
            <a:r>
              <a:rPr kumimoji="0" lang="en-GB" altLang="zh-CN" sz="1800" b="0" i="0" u="none" strike="noStrike" cap="none" normalizeH="0" baseline="0" dirty="0" smtClean="0">
                <a:ln>
                  <a:noFill/>
                </a:ln>
                <a:solidFill>
                  <a:schemeClr val="tx1"/>
                </a:solidFill>
                <a:effectLst/>
                <a:latin typeface="+mn-lt"/>
                <a:ea typeface="SimSun" panose="02010600030101010101" pitchFamily="2" charset="-122"/>
              </a:rPr>
              <a:t> pixel be </a:t>
            </a:r>
            <a:r>
              <a:rPr kumimoji="0" lang="en-GB" altLang="zh-CN" sz="1800" b="0" i="0" u="none" strike="noStrike" cap="none" normalizeH="0" baseline="0" dirty="0" err="1" smtClean="0">
                <a:ln>
                  <a:noFill/>
                </a:ln>
                <a:solidFill>
                  <a:schemeClr val="tx1"/>
                </a:solidFill>
                <a:effectLst/>
                <a:latin typeface="+mn-lt"/>
                <a:ea typeface="SimSun" panose="02010600030101010101" pitchFamily="2" charset="-122"/>
              </a:rPr>
              <a:t>colored</a:t>
            </a:r>
            <a:r>
              <a:rPr kumimoji="0" lang="en-GB" altLang="zh-CN" sz="1800" b="0" i="0" u="none" strike="noStrike" cap="none" normalizeH="0" baseline="0" dirty="0" smtClean="0">
                <a:ln>
                  <a:noFill/>
                </a:ln>
                <a:solidFill>
                  <a:schemeClr val="tx1"/>
                </a:solidFill>
                <a:effectLst/>
                <a:latin typeface="+mn-lt"/>
                <a:ea typeface="SimSun" panose="02010600030101010101" pitchFamily="2" charset="-122"/>
              </a:rPr>
              <a:t> differently from its current value. This pass is intended to reduce cases were ‘</a:t>
            </a:r>
            <a:r>
              <a:rPr kumimoji="0" lang="en-GB" altLang="zh-CN" sz="1800" b="0" i="0" u="none" strike="noStrike" cap="none" normalizeH="0" baseline="0" dirty="0" err="1" smtClean="0">
                <a:ln>
                  <a:noFill/>
                </a:ln>
                <a:solidFill>
                  <a:schemeClr val="tx1"/>
                </a:solidFill>
                <a:effectLst/>
                <a:latin typeface="+mn-lt"/>
                <a:ea typeface="SimSun" panose="02010600030101010101" pitchFamily="2" charset="-122"/>
              </a:rPr>
              <a:t>jaggies</a:t>
            </a:r>
            <a:r>
              <a:rPr kumimoji="0" lang="en-GB" altLang="zh-CN" sz="1800" b="0" i="0" u="none" strike="noStrike" cap="none" normalizeH="0" baseline="0" dirty="0" smtClean="0">
                <a:ln>
                  <a:noFill/>
                </a:ln>
                <a:solidFill>
                  <a:schemeClr val="tx1"/>
                </a:solidFill>
                <a:effectLst/>
                <a:latin typeface="+mn-lt"/>
                <a:ea typeface="SimSun" panose="02010600030101010101" pitchFamily="2" charset="-122"/>
              </a:rPr>
              <a:t>’ should not occur. Effectively, changing the ‘L’ pattern into a triangle pattern. Given a 3x3 block of pixels, this ‘L’ shaped pattern has four possible orientations:</a:t>
            </a:r>
          </a:p>
          <a:p>
            <a:pPr marR="0" lvl="0" indent="0" defTabSz="914400" rtl="0" eaLnBrk="0" fontAlgn="base" latinLnBrk="0" hangingPunct="0">
              <a:lnSpc>
                <a:spcPct val="100000"/>
              </a:lnSpc>
              <a:spcBef>
                <a:spcPct val="0"/>
              </a:spcBef>
              <a:spcAft>
                <a:spcPct val="0"/>
              </a:spcAft>
              <a:buClrTx/>
              <a:buSzTx/>
              <a:tabLst/>
            </a:pPr>
            <a:endParaRPr lang="en-GB" altLang="zh-CN" sz="1800" dirty="0">
              <a:latin typeface="+mn-lt"/>
              <a:ea typeface="SimSun" panose="02010600030101010101" pitchFamily="2" charset="-122"/>
            </a:endParaRPr>
          </a:p>
          <a:p>
            <a:pPr marR="0" lvl="0" indent="0" defTabSz="914400" rtl="0" eaLnBrk="0" fontAlgn="base" latinLnBrk="0" hangingPunct="0">
              <a:lnSpc>
                <a:spcPct val="100000"/>
              </a:lnSpc>
              <a:spcBef>
                <a:spcPct val="0"/>
              </a:spcBef>
              <a:spcAft>
                <a:spcPct val="0"/>
              </a:spcAft>
              <a:buClrTx/>
              <a:buSzTx/>
              <a:tabLst/>
            </a:pPr>
            <a:endParaRPr kumimoji="0" lang="en-GB" altLang="zh-CN" sz="1800" b="0" i="0" u="none" strike="noStrike" cap="none" normalizeH="0" baseline="0" dirty="0" smtClean="0">
              <a:ln>
                <a:noFill/>
              </a:ln>
              <a:solidFill>
                <a:schemeClr val="tx1"/>
              </a:solidFill>
              <a:effectLst/>
              <a:latin typeface="+mn-lt"/>
              <a:ea typeface="SimSun" panose="02010600030101010101" pitchFamily="2" charset="-122"/>
            </a:endParaRPr>
          </a:p>
          <a:p>
            <a:pPr marR="0" lvl="0" indent="0" defTabSz="914400" rtl="0" eaLnBrk="0" fontAlgn="base" latinLnBrk="0" hangingPunct="0">
              <a:lnSpc>
                <a:spcPct val="100000"/>
              </a:lnSpc>
              <a:spcBef>
                <a:spcPct val="0"/>
              </a:spcBef>
              <a:spcAft>
                <a:spcPct val="0"/>
              </a:spcAft>
              <a:buClrTx/>
              <a:buSzTx/>
              <a:tabLst/>
            </a:pPr>
            <a:endParaRPr lang="en-GB" altLang="zh-CN" sz="1800" dirty="0">
              <a:latin typeface="+mn-lt"/>
              <a:ea typeface="SimSun" panose="02010600030101010101" pitchFamily="2" charset="-122"/>
            </a:endParaRPr>
          </a:p>
          <a:p>
            <a:pPr marR="0" lvl="0" indent="0" defTabSz="914400" rtl="0" eaLnBrk="0" fontAlgn="base" latinLnBrk="0" hangingPunct="0">
              <a:lnSpc>
                <a:spcPct val="100000"/>
              </a:lnSpc>
              <a:spcBef>
                <a:spcPct val="0"/>
              </a:spcBef>
              <a:spcAft>
                <a:spcPct val="0"/>
              </a:spcAft>
              <a:buClrTx/>
              <a:buSzTx/>
              <a:tabLst/>
            </a:pPr>
            <a:endParaRPr kumimoji="0" lang="en-GB" altLang="zh-CN" sz="1800" b="0" i="0" u="none" strike="noStrike" cap="none" normalizeH="0" baseline="0" dirty="0" smtClean="0">
              <a:ln>
                <a:noFill/>
              </a:ln>
              <a:solidFill>
                <a:schemeClr val="tx1"/>
              </a:solidFill>
              <a:effectLst/>
              <a:latin typeface="+mn-lt"/>
              <a:ea typeface="SimSun" panose="02010600030101010101" pitchFamily="2" charset="-122"/>
            </a:endParaRPr>
          </a:p>
          <a:p>
            <a:pPr lvl="0" indent="0"/>
            <a:r>
              <a:rPr lang="en-GB" sz="1800" dirty="0" smtClean="0">
                <a:latin typeface="+mn-lt"/>
              </a:rPr>
              <a:t>MRMA </a:t>
            </a:r>
            <a:r>
              <a:rPr lang="en-GB" sz="1800" dirty="0">
                <a:latin typeface="+mn-lt"/>
              </a:rPr>
              <a:t>then uses </a:t>
            </a:r>
            <a:r>
              <a:rPr lang="en-GB" sz="1800" dirty="0" smtClean="0">
                <a:latin typeface="+mn-lt"/>
              </a:rPr>
              <a:t> </a:t>
            </a:r>
            <a:r>
              <a:rPr lang="en-GB" sz="1800" dirty="0">
                <a:latin typeface="+mn-lt"/>
              </a:rPr>
              <a:t>ZOH </a:t>
            </a:r>
            <a:r>
              <a:rPr lang="en-GB" sz="1800" dirty="0" smtClean="0">
                <a:latin typeface="+mn-lt"/>
              </a:rPr>
              <a:t>to </a:t>
            </a:r>
            <a:r>
              <a:rPr lang="en-GB" sz="1800" dirty="0">
                <a:latin typeface="+mn-lt"/>
              </a:rPr>
              <a:t>expand the down sampled image back to its original size (with half the resolution). </a:t>
            </a:r>
            <a:endParaRPr lang="en-GB" sz="1800" dirty="0" smtClean="0">
              <a:latin typeface="+mn-lt"/>
            </a:endParaRPr>
          </a:p>
          <a:p>
            <a:pPr lvl="0"/>
            <a:endParaRPr lang="en-GB" sz="1800" dirty="0">
              <a:latin typeface="+mn-lt"/>
            </a:endParaRPr>
          </a:p>
          <a:p>
            <a:pPr marL="342900" lvl="0" indent="-342900">
              <a:buFont typeface="+mj-lt"/>
              <a:buAutoNum type="arabicPeriod"/>
            </a:pPr>
            <a:r>
              <a:rPr lang="en-GB" sz="1800" dirty="0" smtClean="0">
                <a:latin typeface="+mn-lt"/>
              </a:rPr>
              <a:t>We then create </a:t>
            </a:r>
            <a:r>
              <a:rPr lang="en-GB" sz="1800" dirty="0">
                <a:latin typeface="+mn-lt"/>
              </a:rPr>
              <a:t>two arrays (“Value” and “Count”) of the </a:t>
            </a:r>
            <a:r>
              <a:rPr lang="en-GB" sz="1800" dirty="0" smtClean="0">
                <a:latin typeface="+mn-lt"/>
              </a:rPr>
              <a:t>same size </a:t>
            </a:r>
            <a:r>
              <a:rPr lang="en-GB" sz="1800" dirty="0">
                <a:latin typeface="+mn-lt"/>
              </a:rPr>
              <a:t>as the image. We will refer to these arrays as V and C. </a:t>
            </a:r>
            <a:endParaRPr lang="en-GB" sz="1800" dirty="0" smtClean="0">
              <a:latin typeface="+mn-lt"/>
            </a:endParaRPr>
          </a:p>
          <a:p>
            <a:pPr marL="342900" lvl="0" indent="-342900">
              <a:buFont typeface="+mj-lt"/>
              <a:buAutoNum type="arabicPeriod"/>
            </a:pPr>
            <a:endParaRPr lang="en-GB" sz="1800" dirty="0">
              <a:latin typeface="+mn-lt"/>
            </a:endParaRPr>
          </a:p>
          <a:p>
            <a:pPr marL="342900" lvl="0" indent="-342900">
              <a:buFont typeface="+mj-lt"/>
              <a:buAutoNum type="arabicPeriod"/>
            </a:pPr>
            <a:r>
              <a:rPr lang="en-GB" sz="1800" dirty="0" smtClean="0">
                <a:latin typeface="+mn-lt"/>
              </a:rPr>
              <a:t>We </a:t>
            </a:r>
            <a:r>
              <a:rPr lang="en-GB" sz="1800" dirty="0">
                <a:latin typeface="+mn-lt"/>
              </a:rPr>
              <a:t>create a four-element array (“Range”) referred to as R. </a:t>
            </a:r>
            <a:endParaRPr lang="en-GB" sz="1800" dirty="0" smtClean="0">
              <a:latin typeface="+mn-lt"/>
            </a:endParaRPr>
          </a:p>
          <a:p>
            <a:pPr marL="342900" lvl="0" indent="-342900">
              <a:buFont typeface="+mj-lt"/>
              <a:buAutoNum type="arabicPeriod"/>
            </a:pPr>
            <a:endParaRPr lang="en-GB" sz="1800" dirty="0">
              <a:latin typeface="+mn-lt"/>
            </a:endParaRPr>
          </a:p>
          <a:p>
            <a:pPr marL="342900" lvl="0" indent="-342900">
              <a:buFont typeface="+mj-lt"/>
              <a:buAutoNum type="arabicPeriod"/>
            </a:pPr>
            <a:r>
              <a:rPr lang="en-GB" sz="1800" dirty="0" smtClean="0">
                <a:latin typeface="+mn-lt"/>
              </a:rPr>
              <a:t>We </a:t>
            </a:r>
            <a:r>
              <a:rPr lang="en-GB" sz="1800" dirty="0">
                <a:latin typeface="+mn-lt"/>
              </a:rPr>
              <a:t>also create another five-element array (“Pattern”) referred to as P. In practice, creating four P arrays, one for each pattern in Fig. 1., makes the algorithm simpler to code</a:t>
            </a:r>
            <a:r>
              <a:rPr lang="en-GB" sz="1800" dirty="0" smtClean="0">
                <a:latin typeface="+mn-lt"/>
              </a:rPr>
              <a:t>.</a:t>
            </a:r>
            <a:endParaRPr lang="en-US" sz="1800" dirty="0">
              <a:latin typeface="+mn-lt"/>
            </a:endParaRPr>
          </a:p>
        </p:txBody>
      </p:sp>
      <p:sp>
        <p:nvSpPr>
          <p:cNvPr id="19" name="Rectangle 23"/>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0" name="Picture 29"/>
          <p:cNvPicPr/>
          <p:nvPr/>
        </p:nvPicPr>
        <p:blipFill>
          <a:blip r:embed="rId3">
            <a:extLst>
              <a:ext uri="{28A0092B-C50C-407E-A947-70E740481C1C}">
                <a14:useLocalDpi xmlns:a14="http://schemas.microsoft.com/office/drawing/2010/main" val="0"/>
              </a:ext>
            </a:extLst>
          </a:blip>
          <a:srcRect/>
          <a:stretch>
            <a:fillRect/>
          </a:stretch>
        </p:blipFill>
        <p:spPr bwMode="auto">
          <a:xfrm>
            <a:off x="2819400" y="2544127"/>
            <a:ext cx="3095625" cy="793115"/>
          </a:xfrm>
          <a:prstGeom prst="rect">
            <a:avLst/>
          </a:prstGeom>
          <a:noFill/>
          <a:ln>
            <a:noFill/>
          </a:ln>
        </p:spPr>
      </p:pic>
    </p:spTree>
    <p:extLst>
      <p:ext uri="{BB962C8B-B14F-4D97-AF65-F5344CB8AC3E}">
        <p14:creationId xmlns:p14="http://schemas.microsoft.com/office/powerpoint/2010/main" val="1729775161"/>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277</TotalTime>
  <Words>1342</Words>
  <Application>Microsoft Office PowerPoint</Application>
  <PresentationFormat>On-screen Show (4:3)</PresentationFormat>
  <Paragraphs>175</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Times New Roman</vt:lpstr>
      <vt:lpstr>Arial</vt:lpstr>
      <vt:lpstr>Calibri</vt:lpstr>
      <vt:lpstr>Courier New</vt:lpstr>
      <vt:lpstr>Wingdings</vt:lpstr>
      <vt:lpstr>Default Design</vt:lpstr>
      <vt:lpstr>Super Resolution  (interpolation)</vt:lpstr>
      <vt:lpstr>PowerPoint Presentation</vt:lpstr>
      <vt:lpstr>PowerPoint Presentation</vt:lpstr>
      <vt:lpstr>PowerPoint Presentation</vt:lpstr>
      <vt:lpstr>PowerPoint Presentation</vt:lpstr>
      <vt:lpstr>PowerPoint Presentation</vt:lpstr>
      <vt:lpstr>PowerPoint Presentation</vt:lpstr>
      <vt:lpstr>Super Resolution  (single-frame)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Super Resolution  (multi-frame)</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North Dakota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Rank Filters</dc:title>
  <dc:creator>UND Aerospace</dc:creator>
  <cp:lastModifiedBy>Marsh, Ronald</cp:lastModifiedBy>
  <cp:revision>118</cp:revision>
  <dcterms:created xsi:type="dcterms:W3CDTF">2002-03-25T17:22:57Z</dcterms:created>
  <dcterms:modified xsi:type="dcterms:W3CDTF">2019-10-30T20:59:27Z</dcterms:modified>
</cp:coreProperties>
</file>